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4"/>
    <p:sldMasterId id="2147483683" r:id="rId5"/>
    <p:sldMasterId id="2147483685" r:id="rId6"/>
    <p:sldMasterId id="2147483706" r:id="rId7"/>
    <p:sldMasterId id="2147483718" r:id="rId8"/>
  </p:sldMasterIdLst>
  <p:notesMasterIdLst>
    <p:notesMasterId r:id="rId33"/>
  </p:notesMasterIdLst>
  <p:sldIdLst>
    <p:sldId id="280" r:id="rId9"/>
    <p:sldId id="321" r:id="rId10"/>
    <p:sldId id="344" r:id="rId11"/>
    <p:sldId id="281" r:id="rId12"/>
    <p:sldId id="317" r:id="rId13"/>
    <p:sldId id="333" r:id="rId14"/>
    <p:sldId id="339" r:id="rId15"/>
    <p:sldId id="323" r:id="rId16"/>
    <p:sldId id="341" r:id="rId17"/>
    <p:sldId id="336" r:id="rId18"/>
    <p:sldId id="324" r:id="rId19"/>
    <p:sldId id="334" r:id="rId20"/>
    <p:sldId id="335" r:id="rId21"/>
    <p:sldId id="340" r:id="rId22"/>
    <p:sldId id="327" r:id="rId23"/>
    <p:sldId id="342" r:id="rId24"/>
    <p:sldId id="343" r:id="rId25"/>
    <p:sldId id="297" r:id="rId26"/>
    <p:sldId id="329" r:id="rId27"/>
    <p:sldId id="330" r:id="rId28"/>
    <p:sldId id="338" r:id="rId29"/>
    <p:sldId id="337" r:id="rId30"/>
    <p:sldId id="307" r:id="rId31"/>
    <p:sldId id="319"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FCA309BC-425A-DD42-98C2-75A72F7C624A}">
          <p14:sldIdLst>
            <p14:sldId id="280"/>
            <p14:sldId id="321"/>
            <p14:sldId id="344"/>
            <p14:sldId id="281"/>
            <p14:sldId id="317"/>
            <p14:sldId id="333"/>
            <p14:sldId id="339"/>
            <p14:sldId id="323"/>
            <p14:sldId id="341"/>
            <p14:sldId id="336"/>
            <p14:sldId id="324"/>
            <p14:sldId id="334"/>
            <p14:sldId id="335"/>
            <p14:sldId id="340"/>
            <p14:sldId id="327"/>
            <p14:sldId id="342"/>
            <p14:sldId id="343"/>
            <p14:sldId id="297"/>
            <p14:sldId id="329"/>
            <p14:sldId id="330"/>
            <p14:sldId id="338"/>
            <p14:sldId id="337"/>
            <p14:sldId id="307"/>
            <p14:sldId id="319"/>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157" autoAdjust="0"/>
    <p:restoredTop sz="80249"/>
  </p:normalViewPr>
  <p:slideViewPr>
    <p:cSldViewPr snapToGrid="0" snapToObjects="1">
      <p:cViewPr varScale="1">
        <p:scale>
          <a:sx n="135" d="100"/>
          <a:sy n="135" d="100"/>
        </p:scale>
        <p:origin x="2192" y="17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3" d="100"/>
          <a:sy n="83" d="100"/>
        </p:scale>
        <p:origin x="307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5447B8-1C0D-4172-8E9F-E5EC7B0AF394}"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E855EC4A-56B9-4ACD-8E66-780A92F2EC9C}">
      <dgm:prSet/>
      <dgm:spPr/>
      <dgm:t>
        <a:bodyPr/>
        <a:lstStyle/>
        <a:p>
          <a:pPr>
            <a:lnSpc>
              <a:spcPct val="100000"/>
            </a:lnSpc>
            <a:defRPr cap="all"/>
          </a:pPr>
          <a:r>
            <a:rPr lang="en-AU" cap="none"/>
            <a:t>Demographics</a:t>
          </a:r>
          <a:endParaRPr lang="en-US" cap="none"/>
        </a:p>
      </dgm:t>
    </dgm:pt>
    <dgm:pt modelId="{6F398352-3DF6-48C8-A8BA-F49BAD94A439}" type="parTrans" cxnId="{DA06B412-8134-45ED-9D47-ED5D23C871B9}">
      <dgm:prSet/>
      <dgm:spPr/>
      <dgm:t>
        <a:bodyPr/>
        <a:lstStyle/>
        <a:p>
          <a:endParaRPr lang="en-US"/>
        </a:p>
      </dgm:t>
    </dgm:pt>
    <dgm:pt modelId="{1DE478EA-9B0B-4383-B8EB-22F1C93EF163}" type="sibTrans" cxnId="{DA06B412-8134-45ED-9D47-ED5D23C871B9}">
      <dgm:prSet/>
      <dgm:spPr/>
      <dgm:t>
        <a:bodyPr/>
        <a:lstStyle/>
        <a:p>
          <a:endParaRPr lang="en-US"/>
        </a:p>
      </dgm:t>
    </dgm:pt>
    <dgm:pt modelId="{803D5FF0-2067-40B9-B371-79245FE75F09}">
      <dgm:prSet/>
      <dgm:spPr/>
      <dgm:t>
        <a:bodyPr/>
        <a:lstStyle/>
        <a:p>
          <a:pPr>
            <a:lnSpc>
              <a:spcPct val="100000"/>
            </a:lnSpc>
            <a:defRPr cap="all"/>
          </a:pPr>
          <a:r>
            <a:rPr lang="en-AU" cap="none"/>
            <a:t>Target Market</a:t>
          </a:r>
          <a:endParaRPr lang="en-US" cap="none"/>
        </a:p>
      </dgm:t>
    </dgm:pt>
    <dgm:pt modelId="{08FA8F5B-235A-4B5E-971F-C76C95D480D5}" type="parTrans" cxnId="{1F76CB7A-764B-438F-B9A2-3886330EDDDA}">
      <dgm:prSet/>
      <dgm:spPr/>
      <dgm:t>
        <a:bodyPr/>
        <a:lstStyle/>
        <a:p>
          <a:endParaRPr lang="en-US"/>
        </a:p>
      </dgm:t>
    </dgm:pt>
    <dgm:pt modelId="{8B30683D-BB3E-4F19-A46C-CFDEC4180982}" type="sibTrans" cxnId="{1F76CB7A-764B-438F-B9A2-3886330EDDDA}">
      <dgm:prSet/>
      <dgm:spPr/>
      <dgm:t>
        <a:bodyPr/>
        <a:lstStyle/>
        <a:p>
          <a:endParaRPr lang="en-US"/>
        </a:p>
      </dgm:t>
    </dgm:pt>
    <dgm:pt modelId="{D608C21A-88BE-4D0D-A602-F2733453E452}">
      <dgm:prSet/>
      <dgm:spPr/>
      <dgm:t>
        <a:bodyPr/>
        <a:lstStyle/>
        <a:p>
          <a:pPr>
            <a:lnSpc>
              <a:spcPct val="100000"/>
            </a:lnSpc>
            <a:defRPr cap="all"/>
          </a:pPr>
          <a:r>
            <a:rPr lang="en-AU" cap="none"/>
            <a:t>Service</a:t>
          </a:r>
          <a:endParaRPr lang="en-US" cap="none"/>
        </a:p>
      </dgm:t>
    </dgm:pt>
    <dgm:pt modelId="{FCC1A0E0-F449-48F5-A02F-7EFFDEC635C7}" type="parTrans" cxnId="{7EF7053C-BD99-4C99-ACA5-8F005882CE50}">
      <dgm:prSet/>
      <dgm:spPr/>
      <dgm:t>
        <a:bodyPr/>
        <a:lstStyle/>
        <a:p>
          <a:endParaRPr lang="en-US"/>
        </a:p>
      </dgm:t>
    </dgm:pt>
    <dgm:pt modelId="{3A5F2651-7289-4520-9E47-1FEAE415BB2B}" type="sibTrans" cxnId="{7EF7053C-BD99-4C99-ACA5-8F005882CE50}">
      <dgm:prSet/>
      <dgm:spPr/>
      <dgm:t>
        <a:bodyPr/>
        <a:lstStyle/>
        <a:p>
          <a:endParaRPr lang="en-US"/>
        </a:p>
      </dgm:t>
    </dgm:pt>
    <dgm:pt modelId="{6F3C8FBF-7496-45F0-AA85-BC1AA69A6FBF}">
      <dgm:prSet/>
      <dgm:spPr/>
      <dgm:t>
        <a:bodyPr/>
        <a:lstStyle/>
        <a:p>
          <a:pPr>
            <a:lnSpc>
              <a:spcPct val="100000"/>
            </a:lnSpc>
            <a:defRPr cap="all"/>
          </a:pPr>
          <a:r>
            <a:rPr lang="en-AU" cap="none"/>
            <a:t>Relating To Concept</a:t>
          </a:r>
          <a:endParaRPr lang="en-US" cap="none"/>
        </a:p>
      </dgm:t>
    </dgm:pt>
    <dgm:pt modelId="{F0148DE0-7A52-40A9-A694-818C782DFF96}" type="parTrans" cxnId="{4CACE2C7-B9E8-49BB-9E82-6B7BD792CC3F}">
      <dgm:prSet/>
      <dgm:spPr/>
      <dgm:t>
        <a:bodyPr/>
        <a:lstStyle/>
        <a:p>
          <a:endParaRPr lang="en-US"/>
        </a:p>
      </dgm:t>
    </dgm:pt>
    <dgm:pt modelId="{20541913-51F0-45EB-AE6D-D2FD44421DD9}" type="sibTrans" cxnId="{4CACE2C7-B9E8-49BB-9E82-6B7BD792CC3F}">
      <dgm:prSet/>
      <dgm:spPr/>
      <dgm:t>
        <a:bodyPr/>
        <a:lstStyle/>
        <a:p>
          <a:endParaRPr lang="en-US"/>
        </a:p>
      </dgm:t>
    </dgm:pt>
    <dgm:pt modelId="{9E38F928-5E25-4AE5-900B-21F27E5B5731}">
      <dgm:prSet/>
      <dgm:spPr/>
      <dgm:t>
        <a:bodyPr/>
        <a:lstStyle/>
        <a:p>
          <a:pPr>
            <a:lnSpc>
              <a:spcPct val="100000"/>
            </a:lnSpc>
            <a:defRPr cap="all"/>
          </a:pPr>
          <a:r>
            <a:rPr lang="en-AU" cap="none"/>
            <a:t>Activities</a:t>
          </a:r>
          <a:endParaRPr lang="en-US" cap="none"/>
        </a:p>
      </dgm:t>
    </dgm:pt>
    <dgm:pt modelId="{16947F97-961B-4AC4-A7A0-A12496DBB5E8}" type="parTrans" cxnId="{AA12D03A-B33F-493D-AF5D-946879F7DE19}">
      <dgm:prSet/>
      <dgm:spPr/>
      <dgm:t>
        <a:bodyPr/>
        <a:lstStyle/>
        <a:p>
          <a:endParaRPr lang="en-US"/>
        </a:p>
      </dgm:t>
    </dgm:pt>
    <dgm:pt modelId="{775925EC-E5AC-4409-8A0F-CE5932AA5115}" type="sibTrans" cxnId="{AA12D03A-B33F-493D-AF5D-946879F7DE19}">
      <dgm:prSet/>
      <dgm:spPr/>
      <dgm:t>
        <a:bodyPr/>
        <a:lstStyle/>
        <a:p>
          <a:endParaRPr lang="en-US"/>
        </a:p>
      </dgm:t>
    </dgm:pt>
    <dgm:pt modelId="{65C98905-E31E-4D19-9EC1-4B5C4647498C}" type="pres">
      <dgm:prSet presAssocID="{B35447B8-1C0D-4172-8E9F-E5EC7B0AF394}" presName="root" presStyleCnt="0">
        <dgm:presLayoutVars>
          <dgm:dir/>
          <dgm:resizeHandles val="exact"/>
        </dgm:presLayoutVars>
      </dgm:prSet>
      <dgm:spPr/>
    </dgm:pt>
    <dgm:pt modelId="{3A0B526C-A75C-4F33-B505-696085165B35}" type="pres">
      <dgm:prSet presAssocID="{E855EC4A-56B9-4ACD-8E66-780A92F2EC9C}" presName="compNode" presStyleCnt="0"/>
      <dgm:spPr/>
    </dgm:pt>
    <dgm:pt modelId="{1265F3B0-3E94-4484-95B3-D27D40B13831}" type="pres">
      <dgm:prSet presAssocID="{E855EC4A-56B9-4ACD-8E66-780A92F2EC9C}" presName="iconBgRect" presStyleLbl="bgShp" presStyleIdx="0" presStyleCnt="5"/>
      <dgm:spPr/>
    </dgm:pt>
    <dgm:pt modelId="{8D62FC45-FA9C-41CF-BA9C-8312DFC460B5}" type="pres">
      <dgm:prSet presAssocID="{E855EC4A-56B9-4ACD-8E66-780A92F2EC9C}" presName="iconRect" presStyleLbl="node1" presStyleIdx="0" presStyleCnt="5"/>
      <dgm:spPr>
        <a:blipFill>
          <a:blip xmlns:r="http://schemas.openxmlformats.org/officeDocument/2006/relationships" r:embed="rId1"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803AAF92-A4FB-4AA5-BA1D-198AC7F4D29D}" type="pres">
      <dgm:prSet presAssocID="{E855EC4A-56B9-4ACD-8E66-780A92F2EC9C}" presName="spaceRect" presStyleCnt="0"/>
      <dgm:spPr/>
    </dgm:pt>
    <dgm:pt modelId="{A9E47EAC-C738-4D83-B98A-CB9863303570}" type="pres">
      <dgm:prSet presAssocID="{E855EC4A-56B9-4ACD-8E66-780A92F2EC9C}" presName="textRect" presStyleLbl="revTx" presStyleIdx="0" presStyleCnt="5">
        <dgm:presLayoutVars>
          <dgm:chMax val="1"/>
          <dgm:chPref val="1"/>
        </dgm:presLayoutVars>
      </dgm:prSet>
      <dgm:spPr/>
    </dgm:pt>
    <dgm:pt modelId="{876E0C02-40D8-4812-AD5C-53911B91A871}" type="pres">
      <dgm:prSet presAssocID="{1DE478EA-9B0B-4383-B8EB-22F1C93EF163}" presName="sibTrans" presStyleCnt="0"/>
      <dgm:spPr/>
    </dgm:pt>
    <dgm:pt modelId="{02AAB5C4-2839-45B2-9A1E-0A143A6FC4FE}" type="pres">
      <dgm:prSet presAssocID="{803D5FF0-2067-40B9-B371-79245FE75F09}" presName="compNode" presStyleCnt="0"/>
      <dgm:spPr/>
    </dgm:pt>
    <dgm:pt modelId="{7DAAB252-433D-4951-8D60-7413C68E09FD}" type="pres">
      <dgm:prSet presAssocID="{803D5FF0-2067-40B9-B371-79245FE75F09}" presName="iconBgRect" presStyleLbl="bgShp" presStyleIdx="1" presStyleCnt="5"/>
      <dgm:spPr/>
    </dgm:pt>
    <dgm:pt modelId="{08628B20-C64A-41F0-9520-9DA55096D6FB}" type="pres">
      <dgm:prSet presAssocID="{803D5FF0-2067-40B9-B371-79245FE75F09}" presName="iconRect" presStyleLbl="node1" presStyleIdx="1" presStyleCnt="5"/>
      <dgm:spPr>
        <a:blipFill>
          <a:blip xmlns:r="http://schemas.openxmlformats.org/officeDocument/2006/relationships"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llseye"/>
        </a:ext>
      </dgm:extLst>
    </dgm:pt>
    <dgm:pt modelId="{C264CB09-4358-48DE-9E3E-3BBA3C936EEC}" type="pres">
      <dgm:prSet presAssocID="{803D5FF0-2067-40B9-B371-79245FE75F09}" presName="spaceRect" presStyleCnt="0"/>
      <dgm:spPr/>
    </dgm:pt>
    <dgm:pt modelId="{E962BF0E-09CF-4EE4-9720-9C1D52B68022}" type="pres">
      <dgm:prSet presAssocID="{803D5FF0-2067-40B9-B371-79245FE75F09}" presName="textRect" presStyleLbl="revTx" presStyleIdx="1" presStyleCnt="5">
        <dgm:presLayoutVars>
          <dgm:chMax val="1"/>
          <dgm:chPref val="1"/>
        </dgm:presLayoutVars>
      </dgm:prSet>
      <dgm:spPr/>
    </dgm:pt>
    <dgm:pt modelId="{AD44303F-2E4D-4BA1-B593-789EAE598C0F}" type="pres">
      <dgm:prSet presAssocID="{8B30683D-BB3E-4F19-A46C-CFDEC4180982}" presName="sibTrans" presStyleCnt="0"/>
      <dgm:spPr/>
    </dgm:pt>
    <dgm:pt modelId="{96D64048-F608-4874-BAAA-A3EFC945D8A6}" type="pres">
      <dgm:prSet presAssocID="{D608C21A-88BE-4D0D-A602-F2733453E452}" presName="compNode" presStyleCnt="0"/>
      <dgm:spPr/>
    </dgm:pt>
    <dgm:pt modelId="{1C2D8DF4-8E61-4A48-A063-E8D724B83480}" type="pres">
      <dgm:prSet presAssocID="{D608C21A-88BE-4D0D-A602-F2733453E452}" presName="iconBgRect" presStyleLbl="bgShp" presStyleIdx="2" presStyleCnt="5"/>
      <dgm:spPr/>
    </dgm:pt>
    <dgm:pt modelId="{0D992544-B237-4884-8345-BFC04CFD2706}" type="pres">
      <dgm:prSet presAssocID="{D608C21A-88BE-4D0D-A602-F2733453E452}" presName="iconRect" presStyleLbl="node1" presStyleIdx="2" presStyleCnt="5"/>
      <dgm:spPr>
        <a:blipFill>
          <a:blip xmlns:r="http://schemas.openxmlformats.org/officeDocument/2006/relationships"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erver"/>
        </a:ext>
      </dgm:extLst>
    </dgm:pt>
    <dgm:pt modelId="{68F16326-396A-4CFA-B26B-924E55A7A393}" type="pres">
      <dgm:prSet presAssocID="{D608C21A-88BE-4D0D-A602-F2733453E452}" presName="spaceRect" presStyleCnt="0"/>
      <dgm:spPr/>
    </dgm:pt>
    <dgm:pt modelId="{1C935E76-385A-4C0A-8994-7C3953D167E5}" type="pres">
      <dgm:prSet presAssocID="{D608C21A-88BE-4D0D-A602-F2733453E452}" presName="textRect" presStyleLbl="revTx" presStyleIdx="2" presStyleCnt="5">
        <dgm:presLayoutVars>
          <dgm:chMax val="1"/>
          <dgm:chPref val="1"/>
        </dgm:presLayoutVars>
      </dgm:prSet>
      <dgm:spPr/>
    </dgm:pt>
    <dgm:pt modelId="{2871C161-D1EB-4B6E-81C2-E322962A89CA}" type="pres">
      <dgm:prSet presAssocID="{3A5F2651-7289-4520-9E47-1FEAE415BB2B}" presName="sibTrans" presStyleCnt="0"/>
      <dgm:spPr/>
    </dgm:pt>
    <dgm:pt modelId="{6421DBA7-E7A7-4D00-87EF-A327AA75CF64}" type="pres">
      <dgm:prSet presAssocID="{6F3C8FBF-7496-45F0-AA85-BC1AA69A6FBF}" presName="compNode" presStyleCnt="0"/>
      <dgm:spPr/>
    </dgm:pt>
    <dgm:pt modelId="{3BE99224-395B-472A-ACD6-15B2C546C195}" type="pres">
      <dgm:prSet presAssocID="{6F3C8FBF-7496-45F0-AA85-BC1AA69A6FBF}" presName="iconBgRect" presStyleLbl="bgShp" presStyleIdx="3" presStyleCnt="5"/>
      <dgm:spPr/>
    </dgm:pt>
    <dgm:pt modelId="{6CB4DF2C-4D18-45EF-AAF7-E688F2B46C88}" type="pres">
      <dgm:prSet presAssocID="{6F3C8FBF-7496-45F0-AA85-BC1AA69A6FBF}" presName="iconRect" presStyleLbl="node1" presStyleIdx="3" presStyleCnt="5"/>
      <dgm:spPr>
        <a:blipFill>
          <a:blip xmlns:r="http://schemas.openxmlformats.org/officeDocument/2006/relationships"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ightbulb"/>
        </a:ext>
      </dgm:extLst>
    </dgm:pt>
    <dgm:pt modelId="{19EEED6E-200C-410C-8E88-E38BE50023F0}" type="pres">
      <dgm:prSet presAssocID="{6F3C8FBF-7496-45F0-AA85-BC1AA69A6FBF}" presName="spaceRect" presStyleCnt="0"/>
      <dgm:spPr/>
    </dgm:pt>
    <dgm:pt modelId="{EA4C80E7-C807-422A-AB32-93878F46ECA6}" type="pres">
      <dgm:prSet presAssocID="{6F3C8FBF-7496-45F0-AA85-BC1AA69A6FBF}" presName="textRect" presStyleLbl="revTx" presStyleIdx="3" presStyleCnt="5">
        <dgm:presLayoutVars>
          <dgm:chMax val="1"/>
          <dgm:chPref val="1"/>
        </dgm:presLayoutVars>
      </dgm:prSet>
      <dgm:spPr/>
    </dgm:pt>
    <dgm:pt modelId="{8A9ECF1C-557D-4A93-9193-6CB8D0BA80A1}" type="pres">
      <dgm:prSet presAssocID="{20541913-51F0-45EB-AE6D-D2FD44421DD9}" presName="sibTrans" presStyleCnt="0"/>
      <dgm:spPr/>
    </dgm:pt>
    <dgm:pt modelId="{04ACFD44-A978-489A-9510-79C1BBB2A960}" type="pres">
      <dgm:prSet presAssocID="{9E38F928-5E25-4AE5-900B-21F27E5B5731}" presName="compNode" presStyleCnt="0"/>
      <dgm:spPr/>
    </dgm:pt>
    <dgm:pt modelId="{436FD38D-6118-4E73-BF2B-3AFB64B44C42}" type="pres">
      <dgm:prSet presAssocID="{9E38F928-5E25-4AE5-900B-21F27E5B5731}" presName="iconBgRect" presStyleLbl="bgShp" presStyleIdx="4" presStyleCnt="5"/>
      <dgm:spPr/>
    </dgm:pt>
    <dgm:pt modelId="{4C2FF2E9-4A18-4DD5-A246-DA1E21C810CD}" type="pres">
      <dgm:prSet presAssocID="{9E38F928-5E25-4AE5-900B-21F27E5B5731}" presName="iconRect" presStyleLbl="node1" presStyleIdx="4" presStyleCnt="5"/>
      <dgm:spPr>
        <a:blipFill>
          <a:blip xmlns:r="http://schemas.openxmlformats.org/officeDocument/2006/relationships"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ooks"/>
        </a:ext>
      </dgm:extLst>
    </dgm:pt>
    <dgm:pt modelId="{7C159E9A-4AC4-409B-AE40-307BB3338ABE}" type="pres">
      <dgm:prSet presAssocID="{9E38F928-5E25-4AE5-900B-21F27E5B5731}" presName="spaceRect" presStyleCnt="0"/>
      <dgm:spPr/>
    </dgm:pt>
    <dgm:pt modelId="{0130EC31-3F1C-43DE-BC04-7BD96654A8E2}" type="pres">
      <dgm:prSet presAssocID="{9E38F928-5E25-4AE5-900B-21F27E5B5731}" presName="textRect" presStyleLbl="revTx" presStyleIdx="4" presStyleCnt="5">
        <dgm:presLayoutVars>
          <dgm:chMax val="1"/>
          <dgm:chPref val="1"/>
        </dgm:presLayoutVars>
      </dgm:prSet>
      <dgm:spPr/>
    </dgm:pt>
  </dgm:ptLst>
  <dgm:cxnLst>
    <dgm:cxn modelId="{0975F80E-2DF7-234F-AD78-8EF430DC08B9}" type="presOf" srcId="{B35447B8-1C0D-4172-8E9F-E5EC7B0AF394}" destId="{65C98905-E31E-4D19-9EC1-4B5C4647498C}" srcOrd="0" destOrd="0" presId="urn:microsoft.com/office/officeart/2018/5/layout/IconCircleLabelList"/>
    <dgm:cxn modelId="{DA06B412-8134-45ED-9D47-ED5D23C871B9}" srcId="{B35447B8-1C0D-4172-8E9F-E5EC7B0AF394}" destId="{E855EC4A-56B9-4ACD-8E66-780A92F2EC9C}" srcOrd="0" destOrd="0" parTransId="{6F398352-3DF6-48C8-A8BA-F49BAD94A439}" sibTransId="{1DE478EA-9B0B-4383-B8EB-22F1C93EF163}"/>
    <dgm:cxn modelId="{AA12D03A-B33F-493D-AF5D-946879F7DE19}" srcId="{B35447B8-1C0D-4172-8E9F-E5EC7B0AF394}" destId="{9E38F928-5E25-4AE5-900B-21F27E5B5731}" srcOrd="4" destOrd="0" parTransId="{16947F97-961B-4AC4-A7A0-A12496DBB5E8}" sibTransId="{775925EC-E5AC-4409-8A0F-CE5932AA5115}"/>
    <dgm:cxn modelId="{7EF7053C-BD99-4C99-ACA5-8F005882CE50}" srcId="{B35447B8-1C0D-4172-8E9F-E5EC7B0AF394}" destId="{D608C21A-88BE-4D0D-A602-F2733453E452}" srcOrd="2" destOrd="0" parTransId="{FCC1A0E0-F449-48F5-A02F-7EFFDEC635C7}" sibTransId="{3A5F2651-7289-4520-9E47-1FEAE415BB2B}"/>
    <dgm:cxn modelId="{4DCE5353-61EA-A543-B820-236B16F85C50}" type="presOf" srcId="{803D5FF0-2067-40B9-B371-79245FE75F09}" destId="{E962BF0E-09CF-4EE4-9720-9C1D52B68022}" srcOrd="0" destOrd="0" presId="urn:microsoft.com/office/officeart/2018/5/layout/IconCircleLabelList"/>
    <dgm:cxn modelId="{7A95AF5E-89BB-F640-93E1-8B1DBE5722AA}" type="presOf" srcId="{9E38F928-5E25-4AE5-900B-21F27E5B5731}" destId="{0130EC31-3F1C-43DE-BC04-7BD96654A8E2}" srcOrd="0" destOrd="0" presId="urn:microsoft.com/office/officeart/2018/5/layout/IconCircleLabelList"/>
    <dgm:cxn modelId="{0FCF126E-D6B7-4441-96D4-6BDD0D879D13}" type="presOf" srcId="{6F3C8FBF-7496-45F0-AA85-BC1AA69A6FBF}" destId="{EA4C80E7-C807-422A-AB32-93878F46ECA6}" srcOrd="0" destOrd="0" presId="urn:microsoft.com/office/officeart/2018/5/layout/IconCircleLabelList"/>
    <dgm:cxn modelId="{1F76CB7A-764B-438F-B9A2-3886330EDDDA}" srcId="{B35447B8-1C0D-4172-8E9F-E5EC7B0AF394}" destId="{803D5FF0-2067-40B9-B371-79245FE75F09}" srcOrd="1" destOrd="0" parTransId="{08FA8F5B-235A-4B5E-971F-C76C95D480D5}" sibTransId="{8B30683D-BB3E-4F19-A46C-CFDEC4180982}"/>
    <dgm:cxn modelId="{ED6D0B9A-EF0E-4D48-AD74-7E07BFDE452A}" type="presOf" srcId="{D608C21A-88BE-4D0D-A602-F2733453E452}" destId="{1C935E76-385A-4C0A-8994-7C3953D167E5}" srcOrd="0" destOrd="0" presId="urn:microsoft.com/office/officeart/2018/5/layout/IconCircleLabelList"/>
    <dgm:cxn modelId="{B58E06AE-1F17-B645-AFFF-EB2E20F36BD9}" type="presOf" srcId="{E855EC4A-56B9-4ACD-8E66-780A92F2EC9C}" destId="{A9E47EAC-C738-4D83-B98A-CB9863303570}" srcOrd="0" destOrd="0" presId="urn:microsoft.com/office/officeart/2018/5/layout/IconCircleLabelList"/>
    <dgm:cxn modelId="{4CACE2C7-B9E8-49BB-9E82-6B7BD792CC3F}" srcId="{B35447B8-1C0D-4172-8E9F-E5EC7B0AF394}" destId="{6F3C8FBF-7496-45F0-AA85-BC1AA69A6FBF}" srcOrd="3" destOrd="0" parTransId="{F0148DE0-7A52-40A9-A694-818C782DFF96}" sibTransId="{20541913-51F0-45EB-AE6D-D2FD44421DD9}"/>
    <dgm:cxn modelId="{76CB827C-9439-7444-9C29-D880861E33F1}" type="presParOf" srcId="{65C98905-E31E-4D19-9EC1-4B5C4647498C}" destId="{3A0B526C-A75C-4F33-B505-696085165B35}" srcOrd="0" destOrd="0" presId="urn:microsoft.com/office/officeart/2018/5/layout/IconCircleLabelList"/>
    <dgm:cxn modelId="{662C3A50-5A6C-B949-B2D9-8DE7E0A7EFD9}" type="presParOf" srcId="{3A0B526C-A75C-4F33-B505-696085165B35}" destId="{1265F3B0-3E94-4484-95B3-D27D40B13831}" srcOrd="0" destOrd="0" presId="urn:microsoft.com/office/officeart/2018/5/layout/IconCircleLabelList"/>
    <dgm:cxn modelId="{0248C048-E909-134C-AFF6-EC6A54CD6D7C}" type="presParOf" srcId="{3A0B526C-A75C-4F33-B505-696085165B35}" destId="{8D62FC45-FA9C-41CF-BA9C-8312DFC460B5}" srcOrd="1" destOrd="0" presId="urn:microsoft.com/office/officeart/2018/5/layout/IconCircleLabelList"/>
    <dgm:cxn modelId="{FBE7A647-DD98-5C4C-8644-E89E59B1100F}" type="presParOf" srcId="{3A0B526C-A75C-4F33-B505-696085165B35}" destId="{803AAF92-A4FB-4AA5-BA1D-198AC7F4D29D}" srcOrd="2" destOrd="0" presId="urn:microsoft.com/office/officeart/2018/5/layout/IconCircleLabelList"/>
    <dgm:cxn modelId="{1397A3CC-D254-FB40-BBEC-B54EA5DE28CF}" type="presParOf" srcId="{3A0B526C-A75C-4F33-B505-696085165B35}" destId="{A9E47EAC-C738-4D83-B98A-CB9863303570}" srcOrd="3" destOrd="0" presId="urn:microsoft.com/office/officeart/2018/5/layout/IconCircleLabelList"/>
    <dgm:cxn modelId="{5FDEBC25-354F-204A-B6AA-93C8B3B2FEEB}" type="presParOf" srcId="{65C98905-E31E-4D19-9EC1-4B5C4647498C}" destId="{876E0C02-40D8-4812-AD5C-53911B91A871}" srcOrd="1" destOrd="0" presId="urn:microsoft.com/office/officeart/2018/5/layout/IconCircleLabelList"/>
    <dgm:cxn modelId="{6BABB3E0-60DD-9541-B4B3-FE9FD4C3FE8A}" type="presParOf" srcId="{65C98905-E31E-4D19-9EC1-4B5C4647498C}" destId="{02AAB5C4-2839-45B2-9A1E-0A143A6FC4FE}" srcOrd="2" destOrd="0" presId="urn:microsoft.com/office/officeart/2018/5/layout/IconCircleLabelList"/>
    <dgm:cxn modelId="{A7AF7814-B801-EE45-8344-34E1F9422987}" type="presParOf" srcId="{02AAB5C4-2839-45B2-9A1E-0A143A6FC4FE}" destId="{7DAAB252-433D-4951-8D60-7413C68E09FD}" srcOrd="0" destOrd="0" presId="urn:microsoft.com/office/officeart/2018/5/layout/IconCircleLabelList"/>
    <dgm:cxn modelId="{7CAD1C28-5053-2548-BD71-9D56F988F78E}" type="presParOf" srcId="{02AAB5C4-2839-45B2-9A1E-0A143A6FC4FE}" destId="{08628B20-C64A-41F0-9520-9DA55096D6FB}" srcOrd="1" destOrd="0" presId="urn:microsoft.com/office/officeart/2018/5/layout/IconCircleLabelList"/>
    <dgm:cxn modelId="{D13C8ABE-F645-944C-8CDB-1562D9814958}" type="presParOf" srcId="{02AAB5C4-2839-45B2-9A1E-0A143A6FC4FE}" destId="{C264CB09-4358-48DE-9E3E-3BBA3C936EEC}" srcOrd="2" destOrd="0" presId="urn:microsoft.com/office/officeart/2018/5/layout/IconCircleLabelList"/>
    <dgm:cxn modelId="{1FB01CC9-CA65-5C45-B2CC-9C52BE114A41}" type="presParOf" srcId="{02AAB5C4-2839-45B2-9A1E-0A143A6FC4FE}" destId="{E962BF0E-09CF-4EE4-9720-9C1D52B68022}" srcOrd="3" destOrd="0" presId="urn:microsoft.com/office/officeart/2018/5/layout/IconCircleLabelList"/>
    <dgm:cxn modelId="{0B568269-12E5-BA4B-BBE4-8FC23420BF3F}" type="presParOf" srcId="{65C98905-E31E-4D19-9EC1-4B5C4647498C}" destId="{AD44303F-2E4D-4BA1-B593-789EAE598C0F}" srcOrd="3" destOrd="0" presId="urn:microsoft.com/office/officeart/2018/5/layout/IconCircleLabelList"/>
    <dgm:cxn modelId="{6989B6E3-8481-2F48-989B-5F7FC19A1551}" type="presParOf" srcId="{65C98905-E31E-4D19-9EC1-4B5C4647498C}" destId="{96D64048-F608-4874-BAAA-A3EFC945D8A6}" srcOrd="4" destOrd="0" presId="urn:microsoft.com/office/officeart/2018/5/layout/IconCircleLabelList"/>
    <dgm:cxn modelId="{E007903C-9776-214F-BC3B-CBDB0D4998BB}" type="presParOf" srcId="{96D64048-F608-4874-BAAA-A3EFC945D8A6}" destId="{1C2D8DF4-8E61-4A48-A063-E8D724B83480}" srcOrd="0" destOrd="0" presId="urn:microsoft.com/office/officeart/2018/5/layout/IconCircleLabelList"/>
    <dgm:cxn modelId="{F1FDDA60-1FCA-C044-A007-61FD28B3252B}" type="presParOf" srcId="{96D64048-F608-4874-BAAA-A3EFC945D8A6}" destId="{0D992544-B237-4884-8345-BFC04CFD2706}" srcOrd="1" destOrd="0" presId="urn:microsoft.com/office/officeart/2018/5/layout/IconCircleLabelList"/>
    <dgm:cxn modelId="{2E9E7998-1B9F-7545-89E4-C26C8961FE41}" type="presParOf" srcId="{96D64048-F608-4874-BAAA-A3EFC945D8A6}" destId="{68F16326-396A-4CFA-B26B-924E55A7A393}" srcOrd="2" destOrd="0" presId="urn:microsoft.com/office/officeart/2018/5/layout/IconCircleLabelList"/>
    <dgm:cxn modelId="{6D0E6EBD-3C5B-0744-8B5F-10B6E32CDA67}" type="presParOf" srcId="{96D64048-F608-4874-BAAA-A3EFC945D8A6}" destId="{1C935E76-385A-4C0A-8994-7C3953D167E5}" srcOrd="3" destOrd="0" presId="urn:microsoft.com/office/officeart/2018/5/layout/IconCircleLabelList"/>
    <dgm:cxn modelId="{1F62C1F3-B6F9-4246-90AC-653388C23BA0}" type="presParOf" srcId="{65C98905-E31E-4D19-9EC1-4B5C4647498C}" destId="{2871C161-D1EB-4B6E-81C2-E322962A89CA}" srcOrd="5" destOrd="0" presId="urn:microsoft.com/office/officeart/2018/5/layout/IconCircleLabelList"/>
    <dgm:cxn modelId="{DA4F78E9-AF0E-C343-B5D6-9B547EF3A30F}" type="presParOf" srcId="{65C98905-E31E-4D19-9EC1-4B5C4647498C}" destId="{6421DBA7-E7A7-4D00-87EF-A327AA75CF64}" srcOrd="6" destOrd="0" presId="urn:microsoft.com/office/officeart/2018/5/layout/IconCircleLabelList"/>
    <dgm:cxn modelId="{2EB2F9EB-AE35-3746-8F64-A6A2F08F52E7}" type="presParOf" srcId="{6421DBA7-E7A7-4D00-87EF-A327AA75CF64}" destId="{3BE99224-395B-472A-ACD6-15B2C546C195}" srcOrd="0" destOrd="0" presId="urn:microsoft.com/office/officeart/2018/5/layout/IconCircleLabelList"/>
    <dgm:cxn modelId="{4E035427-2B74-7242-B266-B34633577E6C}" type="presParOf" srcId="{6421DBA7-E7A7-4D00-87EF-A327AA75CF64}" destId="{6CB4DF2C-4D18-45EF-AAF7-E688F2B46C88}" srcOrd="1" destOrd="0" presId="urn:microsoft.com/office/officeart/2018/5/layout/IconCircleLabelList"/>
    <dgm:cxn modelId="{804BA670-371B-1444-B6DB-75DA4760E618}" type="presParOf" srcId="{6421DBA7-E7A7-4D00-87EF-A327AA75CF64}" destId="{19EEED6E-200C-410C-8E88-E38BE50023F0}" srcOrd="2" destOrd="0" presId="urn:microsoft.com/office/officeart/2018/5/layout/IconCircleLabelList"/>
    <dgm:cxn modelId="{BFB78312-9ACD-434C-9D05-51C017112E8D}" type="presParOf" srcId="{6421DBA7-E7A7-4D00-87EF-A327AA75CF64}" destId="{EA4C80E7-C807-422A-AB32-93878F46ECA6}" srcOrd="3" destOrd="0" presId="urn:microsoft.com/office/officeart/2018/5/layout/IconCircleLabelList"/>
    <dgm:cxn modelId="{98FC2295-F6F0-B947-95D3-F9B6F6865924}" type="presParOf" srcId="{65C98905-E31E-4D19-9EC1-4B5C4647498C}" destId="{8A9ECF1C-557D-4A93-9193-6CB8D0BA80A1}" srcOrd="7" destOrd="0" presId="urn:microsoft.com/office/officeart/2018/5/layout/IconCircleLabelList"/>
    <dgm:cxn modelId="{07D72FB7-8BEF-BC4F-A9E1-400D85AA9333}" type="presParOf" srcId="{65C98905-E31E-4D19-9EC1-4B5C4647498C}" destId="{04ACFD44-A978-489A-9510-79C1BBB2A960}" srcOrd="8" destOrd="0" presId="urn:microsoft.com/office/officeart/2018/5/layout/IconCircleLabelList"/>
    <dgm:cxn modelId="{323D41DA-A803-CE40-A14C-55C349450A4B}" type="presParOf" srcId="{04ACFD44-A978-489A-9510-79C1BBB2A960}" destId="{436FD38D-6118-4E73-BF2B-3AFB64B44C42}" srcOrd="0" destOrd="0" presId="urn:microsoft.com/office/officeart/2018/5/layout/IconCircleLabelList"/>
    <dgm:cxn modelId="{97E4C6F0-B1F8-E34A-9535-869BB055F6D3}" type="presParOf" srcId="{04ACFD44-A978-489A-9510-79C1BBB2A960}" destId="{4C2FF2E9-4A18-4DD5-A246-DA1E21C810CD}" srcOrd="1" destOrd="0" presId="urn:microsoft.com/office/officeart/2018/5/layout/IconCircleLabelList"/>
    <dgm:cxn modelId="{3FF3EF4A-58B2-B342-8E04-B02C086C4740}" type="presParOf" srcId="{04ACFD44-A978-489A-9510-79C1BBB2A960}" destId="{7C159E9A-4AC4-409B-AE40-307BB3338ABE}" srcOrd="2" destOrd="0" presId="urn:microsoft.com/office/officeart/2018/5/layout/IconCircleLabelList"/>
    <dgm:cxn modelId="{7AB74CF7-03FD-B44D-AE73-F9F7E67F9DCB}" type="presParOf" srcId="{04ACFD44-A978-489A-9510-79C1BBB2A960}" destId="{0130EC31-3F1C-43DE-BC04-7BD96654A8E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DA1E67-D0E8-A14E-9C3E-3D0019E2F0C7}" type="doc">
      <dgm:prSet loTypeId="urn:microsoft.com/office/officeart/2005/8/layout/radial1" loCatId="" qsTypeId="urn:microsoft.com/office/officeart/2005/8/quickstyle/simple1" qsCatId="simple" csTypeId="urn:microsoft.com/office/officeart/2005/8/colors/accent0_2" csCatId="mainScheme" phldr="1"/>
      <dgm:spPr/>
      <dgm:t>
        <a:bodyPr/>
        <a:lstStyle/>
        <a:p>
          <a:endParaRPr lang="en-GB"/>
        </a:p>
      </dgm:t>
    </dgm:pt>
    <dgm:pt modelId="{FD5D2CF1-66D4-DC42-9D29-6F877769ECBB}">
      <dgm:prSet phldrT="[Text]"/>
      <dgm:spPr>
        <a:ln w="82550"/>
      </dgm:spPr>
      <dgm:t>
        <a:bodyPr/>
        <a:lstStyle/>
        <a:p>
          <a:r>
            <a:rPr lang="en-GB" dirty="0"/>
            <a:t>Concept and Market</a:t>
          </a:r>
        </a:p>
      </dgm:t>
    </dgm:pt>
    <dgm:pt modelId="{1DE9E9E3-C9A9-DB4E-8C1E-964A6236D5B7}" type="parTrans" cxnId="{C4EADD46-D5BD-2044-A312-56EA841A024F}">
      <dgm:prSet/>
      <dgm:spPr/>
      <dgm:t>
        <a:bodyPr/>
        <a:lstStyle/>
        <a:p>
          <a:endParaRPr lang="en-GB"/>
        </a:p>
      </dgm:t>
    </dgm:pt>
    <dgm:pt modelId="{F1B2C75E-138E-CA4D-9DE0-87CD03C5D353}" type="sibTrans" cxnId="{C4EADD46-D5BD-2044-A312-56EA841A024F}">
      <dgm:prSet/>
      <dgm:spPr/>
      <dgm:t>
        <a:bodyPr/>
        <a:lstStyle/>
        <a:p>
          <a:endParaRPr lang="en-GB"/>
        </a:p>
      </dgm:t>
    </dgm:pt>
    <dgm:pt modelId="{BA5367E8-6957-2C4F-9991-2E6384E37E50}">
      <dgm:prSet phldrT="[Text]"/>
      <dgm:spPr/>
      <dgm:t>
        <a:bodyPr/>
        <a:lstStyle/>
        <a:p>
          <a:r>
            <a:rPr lang="en-GB" dirty="0"/>
            <a:t>Quality</a:t>
          </a:r>
        </a:p>
      </dgm:t>
    </dgm:pt>
    <dgm:pt modelId="{4877250E-BC10-5F4F-8A35-D6C10E6291E5}" type="parTrans" cxnId="{9951A820-D294-0F46-9F14-2D71C54D085E}">
      <dgm:prSet/>
      <dgm:spPr/>
      <dgm:t>
        <a:bodyPr/>
        <a:lstStyle/>
        <a:p>
          <a:endParaRPr lang="en-GB"/>
        </a:p>
      </dgm:t>
    </dgm:pt>
    <dgm:pt modelId="{D2057914-19CE-4D43-8158-11DEB918E616}" type="sibTrans" cxnId="{9951A820-D294-0F46-9F14-2D71C54D085E}">
      <dgm:prSet/>
      <dgm:spPr/>
      <dgm:t>
        <a:bodyPr/>
        <a:lstStyle/>
        <a:p>
          <a:endParaRPr lang="en-GB"/>
        </a:p>
      </dgm:t>
    </dgm:pt>
    <dgm:pt modelId="{EC2A0D1C-4E7D-6549-8945-B1175489B2BD}">
      <dgm:prSet phldrT="[Text]"/>
      <dgm:spPr/>
      <dgm:t>
        <a:bodyPr/>
        <a:lstStyle/>
        <a:p>
          <a:r>
            <a:rPr lang="en-GB" dirty="0"/>
            <a:t>Menu</a:t>
          </a:r>
        </a:p>
      </dgm:t>
    </dgm:pt>
    <dgm:pt modelId="{5A757CF2-DB45-FA41-B113-D1FB7CC94E7C}" type="parTrans" cxnId="{156AD680-F07C-B14F-B8BF-9C2828C9BBDB}">
      <dgm:prSet/>
      <dgm:spPr/>
      <dgm:t>
        <a:bodyPr/>
        <a:lstStyle/>
        <a:p>
          <a:endParaRPr lang="en-GB"/>
        </a:p>
      </dgm:t>
    </dgm:pt>
    <dgm:pt modelId="{8C9524BA-6B67-3B4E-9894-9039AA9C21E9}" type="sibTrans" cxnId="{156AD680-F07C-B14F-B8BF-9C2828C9BBDB}">
      <dgm:prSet/>
      <dgm:spPr/>
      <dgm:t>
        <a:bodyPr/>
        <a:lstStyle/>
        <a:p>
          <a:endParaRPr lang="en-GB"/>
        </a:p>
      </dgm:t>
    </dgm:pt>
    <dgm:pt modelId="{19126976-47BE-774D-863D-973ACA38B56D}">
      <dgm:prSet phldrT="[Text]"/>
      <dgm:spPr/>
      <dgm:t>
        <a:bodyPr/>
        <a:lstStyle/>
        <a:p>
          <a:r>
            <a:rPr lang="en-GB" dirty="0"/>
            <a:t>Price</a:t>
          </a:r>
        </a:p>
      </dgm:t>
    </dgm:pt>
    <dgm:pt modelId="{3CFB190B-58F1-0448-9549-3325C1D58A21}" type="parTrans" cxnId="{2B42AECE-EC88-FE43-A471-96ED185AC2C9}">
      <dgm:prSet/>
      <dgm:spPr/>
      <dgm:t>
        <a:bodyPr/>
        <a:lstStyle/>
        <a:p>
          <a:endParaRPr lang="en-GB"/>
        </a:p>
      </dgm:t>
    </dgm:pt>
    <dgm:pt modelId="{F3CCCAA9-1D92-B94B-B5F2-461327DCB762}" type="sibTrans" cxnId="{2B42AECE-EC88-FE43-A471-96ED185AC2C9}">
      <dgm:prSet/>
      <dgm:spPr/>
      <dgm:t>
        <a:bodyPr/>
        <a:lstStyle/>
        <a:p>
          <a:endParaRPr lang="en-GB"/>
        </a:p>
      </dgm:t>
    </dgm:pt>
    <dgm:pt modelId="{361921AB-34C8-4F4D-8DC9-098C32E1036C}">
      <dgm:prSet phldrT="[Text]" custT="1"/>
      <dgm:spPr/>
      <dgm:t>
        <a:bodyPr/>
        <a:lstStyle/>
        <a:p>
          <a:r>
            <a:rPr lang="en-GB" sz="1400" dirty="0"/>
            <a:t>Atmosphere</a:t>
          </a:r>
        </a:p>
      </dgm:t>
    </dgm:pt>
    <dgm:pt modelId="{C781D3EF-C205-0048-ABF4-A2CB23AE2F02}" type="parTrans" cxnId="{180BE916-17A7-194B-A98D-9DDACDF01094}">
      <dgm:prSet/>
      <dgm:spPr/>
      <dgm:t>
        <a:bodyPr/>
        <a:lstStyle/>
        <a:p>
          <a:endParaRPr lang="en-GB"/>
        </a:p>
      </dgm:t>
    </dgm:pt>
    <dgm:pt modelId="{D4A95995-908D-2844-BC08-AAA1B344F8CE}" type="sibTrans" cxnId="{180BE916-17A7-194B-A98D-9DDACDF01094}">
      <dgm:prSet/>
      <dgm:spPr/>
      <dgm:t>
        <a:bodyPr/>
        <a:lstStyle/>
        <a:p>
          <a:endParaRPr lang="en-GB"/>
        </a:p>
      </dgm:t>
    </dgm:pt>
    <dgm:pt modelId="{14A2C8B0-21A6-2743-A174-33FE33F59F07}">
      <dgm:prSet custT="1"/>
      <dgm:spPr/>
      <dgm:t>
        <a:bodyPr/>
        <a:lstStyle/>
        <a:p>
          <a:r>
            <a:rPr lang="en-GB" sz="1400" dirty="0"/>
            <a:t>Location</a:t>
          </a:r>
        </a:p>
      </dgm:t>
    </dgm:pt>
    <dgm:pt modelId="{A38A538E-9400-8B42-905E-DFEBA34DBE21}" type="parTrans" cxnId="{0EBC2A16-40B8-BD41-94D1-55A537CD636F}">
      <dgm:prSet/>
      <dgm:spPr/>
      <dgm:t>
        <a:bodyPr/>
        <a:lstStyle/>
        <a:p>
          <a:endParaRPr lang="en-GB"/>
        </a:p>
      </dgm:t>
    </dgm:pt>
    <dgm:pt modelId="{C64EC1FB-FEC2-1F48-87B5-CC7CF7EDD302}" type="sibTrans" cxnId="{0EBC2A16-40B8-BD41-94D1-55A537CD636F}">
      <dgm:prSet/>
      <dgm:spPr/>
      <dgm:t>
        <a:bodyPr/>
        <a:lstStyle/>
        <a:p>
          <a:endParaRPr lang="en-GB"/>
        </a:p>
      </dgm:t>
    </dgm:pt>
    <dgm:pt modelId="{764ACE83-49CC-4A45-8A22-51F1EE127C70}">
      <dgm:prSet custT="1"/>
      <dgm:spPr/>
      <dgm:t>
        <a:bodyPr/>
        <a:lstStyle/>
        <a:p>
          <a:r>
            <a:rPr lang="en-GB" sz="1400" dirty="0"/>
            <a:t>Management</a:t>
          </a:r>
        </a:p>
      </dgm:t>
    </dgm:pt>
    <dgm:pt modelId="{DC5BD7E2-E81A-644F-9724-F117D6E8066A}" type="parTrans" cxnId="{F89614D4-07B0-9241-A9A7-73319F70D7B2}">
      <dgm:prSet/>
      <dgm:spPr/>
      <dgm:t>
        <a:bodyPr/>
        <a:lstStyle/>
        <a:p>
          <a:endParaRPr lang="en-GB"/>
        </a:p>
      </dgm:t>
    </dgm:pt>
    <dgm:pt modelId="{55914B07-F4F7-744C-894C-21FD01DD7E39}" type="sibTrans" cxnId="{F89614D4-07B0-9241-A9A7-73319F70D7B2}">
      <dgm:prSet/>
      <dgm:spPr/>
      <dgm:t>
        <a:bodyPr/>
        <a:lstStyle/>
        <a:p>
          <a:endParaRPr lang="en-GB"/>
        </a:p>
      </dgm:t>
    </dgm:pt>
    <dgm:pt modelId="{B603875C-3C0A-1C4A-829B-CD2A3C03A8CD}">
      <dgm:prSet/>
      <dgm:spPr/>
      <dgm:t>
        <a:bodyPr/>
        <a:lstStyle/>
        <a:p>
          <a:r>
            <a:rPr lang="en-GB" dirty="0"/>
            <a:t>Food</a:t>
          </a:r>
        </a:p>
      </dgm:t>
    </dgm:pt>
    <dgm:pt modelId="{C1BFF2CA-21D2-3A4A-8471-50213EE0E9EA}" type="parTrans" cxnId="{FC268ACC-B8C5-ED4E-906E-F369378DDB0B}">
      <dgm:prSet/>
      <dgm:spPr/>
      <dgm:t>
        <a:bodyPr/>
        <a:lstStyle/>
        <a:p>
          <a:endParaRPr lang="en-GB"/>
        </a:p>
      </dgm:t>
    </dgm:pt>
    <dgm:pt modelId="{3CBFA88B-63B1-BE40-ACA1-45F6222A79C0}" type="sibTrans" cxnId="{FC268ACC-B8C5-ED4E-906E-F369378DDB0B}">
      <dgm:prSet/>
      <dgm:spPr/>
      <dgm:t>
        <a:bodyPr/>
        <a:lstStyle/>
        <a:p>
          <a:endParaRPr lang="en-GB"/>
        </a:p>
      </dgm:t>
    </dgm:pt>
    <dgm:pt modelId="{6A544FBA-93FA-764F-A109-8A10CE5D73D2}">
      <dgm:prSet/>
      <dgm:spPr/>
      <dgm:t>
        <a:bodyPr/>
        <a:lstStyle/>
        <a:p>
          <a:r>
            <a:rPr lang="en-GB" dirty="0"/>
            <a:t>Service</a:t>
          </a:r>
        </a:p>
      </dgm:t>
    </dgm:pt>
    <dgm:pt modelId="{73DEB9FE-2B70-E645-8CCF-9E55573754EC}" type="parTrans" cxnId="{1B4979C9-1F7A-8F42-83D8-29452B5EB163}">
      <dgm:prSet/>
      <dgm:spPr/>
      <dgm:t>
        <a:bodyPr/>
        <a:lstStyle/>
        <a:p>
          <a:endParaRPr lang="en-GB"/>
        </a:p>
      </dgm:t>
    </dgm:pt>
    <dgm:pt modelId="{162FD573-689F-C94B-81E4-5E8468C7F48A}" type="sibTrans" cxnId="{1B4979C9-1F7A-8F42-83D8-29452B5EB163}">
      <dgm:prSet/>
      <dgm:spPr/>
      <dgm:t>
        <a:bodyPr/>
        <a:lstStyle/>
        <a:p>
          <a:endParaRPr lang="en-GB"/>
        </a:p>
      </dgm:t>
    </dgm:pt>
    <dgm:pt modelId="{31AF6823-6C42-4741-A03D-9E51679CC006}" type="pres">
      <dgm:prSet presAssocID="{A5DA1E67-D0E8-A14E-9C3E-3D0019E2F0C7}" presName="cycle" presStyleCnt="0">
        <dgm:presLayoutVars>
          <dgm:chMax val="1"/>
          <dgm:dir/>
          <dgm:animLvl val="ctr"/>
          <dgm:resizeHandles val="exact"/>
        </dgm:presLayoutVars>
      </dgm:prSet>
      <dgm:spPr/>
    </dgm:pt>
    <dgm:pt modelId="{54F8BBD3-4417-8A4F-AA2E-EFF1EC59CE08}" type="pres">
      <dgm:prSet presAssocID="{FD5D2CF1-66D4-DC42-9D29-6F877769ECBB}" presName="centerShape" presStyleLbl="node0" presStyleIdx="0" presStyleCnt="1"/>
      <dgm:spPr/>
    </dgm:pt>
    <dgm:pt modelId="{8C2730F4-0B23-CC4F-B793-1736D366DB88}" type="pres">
      <dgm:prSet presAssocID="{4877250E-BC10-5F4F-8A35-D6C10E6291E5}" presName="Name9" presStyleLbl="parChTrans1D2" presStyleIdx="0" presStyleCnt="8"/>
      <dgm:spPr/>
    </dgm:pt>
    <dgm:pt modelId="{F3F373E9-1CF6-1646-AEAA-0197D9F45EEA}" type="pres">
      <dgm:prSet presAssocID="{4877250E-BC10-5F4F-8A35-D6C10E6291E5}" presName="connTx" presStyleLbl="parChTrans1D2" presStyleIdx="0" presStyleCnt="8"/>
      <dgm:spPr/>
    </dgm:pt>
    <dgm:pt modelId="{C564384B-23BC-6145-B135-6941CDF096D4}" type="pres">
      <dgm:prSet presAssocID="{BA5367E8-6957-2C4F-9991-2E6384E37E50}" presName="node" presStyleLbl="node1" presStyleIdx="0" presStyleCnt="8">
        <dgm:presLayoutVars>
          <dgm:bulletEnabled val="1"/>
        </dgm:presLayoutVars>
      </dgm:prSet>
      <dgm:spPr/>
    </dgm:pt>
    <dgm:pt modelId="{B29EC355-A31B-E542-A261-C20DA423F000}" type="pres">
      <dgm:prSet presAssocID="{5A757CF2-DB45-FA41-B113-D1FB7CC94E7C}" presName="Name9" presStyleLbl="parChTrans1D2" presStyleIdx="1" presStyleCnt="8"/>
      <dgm:spPr/>
    </dgm:pt>
    <dgm:pt modelId="{08D99619-08A2-2345-9E0A-64E02215FE6B}" type="pres">
      <dgm:prSet presAssocID="{5A757CF2-DB45-FA41-B113-D1FB7CC94E7C}" presName="connTx" presStyleLbl="parChTrans1D2" presStyleIdx="1" presStyleCnt="8"/>
      <dgm:spPr/>
    </dgm:pt>
    <dgm:pt modelId="{E05F6022-0FFC-C945-B745-A37D55E97E1F}" type="pres">
      <dgm:prSet presAssocID="{EC2A0D1C-4E7D-6549-8945-B1175489B2BD}" presName="node" presStyleLbl="node1" presStyleIdx="1" presStyleCnt="8">
        <dgm:presLayoutVars>
          <dgm:bulletEnabled val="1"/>
        </dgm:presLayoutVars>
      </dgm:prSet>
      <dgm:spPr/>
    </dgm:pt>
    <dgm:pt modelId="{B091E45D-5E25-6D40-9699-3D4082919D09}" type="pres">
      <dgm:prSet presAssocID="{3CFB190B-58F1-0448-9549-3325C1D58A21}" presName="Name9" presStyleLbl="parChTrans1D2" presStyleIdx="2" presStyleCnt="8"/>
      <dgm:spPr/>
    </dgm:pt>
    <dgm:pt modelId="{90F442A3-FE61-AB4D-AD92-057DB65773D9}" type="pres">
      <dgm:prSet presAssocID="{3CFB190B-58F1-0448-9549-3325C1D58A21}" presName="connTx" presStyleLbl="parChTrans1D2" presStyleIdx="2" presStyleCnt="8"/>
      <dgm:spPr/>
    </dgm:pt>
    <dgm:pt modelId="{DBC4B1EE-8461-FB4C-BB3D-3988F0879A8B}" type="pres">
      <dgm:prSet presAssocID="{19126976-47BE-774D-863D-973ACA38B56D}" presName="node" presStyleLbl="node1" presStyleIdx="2" presStyleCnt="8">
        <dgm:presLayoutVars>
          <dgm:bulletEnabled val="1"/>
        </dgm:presLayoutVars>
      </dgm:prSet>
      <dgm:spPr/>
    </dgm:pt>
    <dgm:pt modelId="{D8CA9BBD-F62E-CB42-97FE-542BA2628CC2}" type="pres">
      <dgm:prSet presAssocID="{C781D3EF-C205-0048-ABF4-A2CB23AE2F02}" presName="Name9" presStyleLbl="parChTrans1D2" presStyleIdx="3" presStyleCnt="8"/>
      <dgm:spPr/>
    </dgm:pt>
    <dgm:pt modelId="{D1BC5FC3-1F83-584E-932C-139DC34FA9D2}" type="pres">
      <dgm:prSet presAssocID="{C781D3EF-C205-0048-ABF4-A2CB23AE2F02}" presName="connTx" presStyleLbl="parChTrans1D2" presStyleIdx="3" presStyleCnt="8"/>
      <dgm:spPr/>
    </dgm:pt>
    <dgm:pt modelId="{F8AC912C-DF51-0346-B6FF-2215303CA113}" type="pres">
      <dgm:prSet presAssocID="{361921AB-34C8-4F4D-8DC9-098C32E1036C}" presName="node" presStyleLbl="node1" presStyleIdx="3" presStyleCnt="8" custScaleX="124004">
        <dgm:presLayoutVars>
          <dgm:bulletEnabled val="1"/>
        </dgm:presLayoutVars>
      </dgm:prSet>
      <dgm:spPr/>
    </dgm:pt>
    <dgm:pt modelId="{FC38EE7F-1F0B-BB4A-BE15-B2A9088D671F}" type="pres">
      <dgm:prSet presAssocID="{A38A538E-9400-8B42-905E-DFEBA34DBE21}" presName="Name9" presStyleLbl="parChTrans1D2" presStyleIdx="4" presStyleCnt="8"/>
      <dgm:spPr/>
    </dgm:pt>
    <dgm:pt modelId="{081A4125-D9D5-DE45-BD09-A07EE8EFE2BB}" type="pres">
      <dgm:prSet presAssocID="{A38A538E-9400-8B42-905E-DFEBA34DBE21}" presName="connTx" presStyleLbl="parChTrans1D2" presStyleIdx="4" presStyleCnt="8"/>
      <dgm:spPr/>
    </dgm:pt>
    <dgm:pt modelId="{46CA49EC-B6AE-D74D-9D3C-2D6CB3656A1E}" type="pres">
      <dgm:prSet presAssocID="{14A2C8B0-21A6-2743-A174-33FE33F59F07}" presName="node" presStyleLbl="node1" presStyleIdx="4" presStyleCnt="8">
        <dgm:presLayoutVars>
          <dgm:bulletEnabled val="1"/>
        </dgm:presLayoutVars>
      </dgm:prSet>
      <dgm:spPr/>
    </dgm:pt>
    <dgm:pt modelId="{B0647F6E-D03D-7E45-BB75-723048D64920}" type="pres">
      <dgm:prSet presAssocID="{DC5BD7E2-E81A-644F-9724-F117D6E8066A}" presName="Name9" presStyleLbl="parChTrans1D2" presStyleIdx="5" presStyleCnt="8"/>
      <dgm:spPr/>
    </dgm:pt>
    <dgm:pt modelId="{8F308993-7BDE-A544-B01A-07686CA07866}" type="pres">
      <dgm:prSet presAssocID="{DC5BD7E2-E81A-644F-9724-F117D6E8066A}" presName="connTx" presStyleLbl="parChTrans1D2" presStyleIdx="5" presStyleCnt="8"/>
      <dgm:spPr/>
    </dgm:pt>
    <dgm:pt modelId="{3120B6B7-E4C8-C646-B9CB-30545361082E}" type="pres">
      <dgm:prSet presAssocID="{764ACE83-49CC-4A45-8A22-51F1EE127C70}" presName="node" presStyleLbl="node1" presStyleIdx="5" presStyleCnt="8" custScaleX="134547">
        <dgm:presLayoutVars>
          <dgm:bulletEnabled val="1"/>
        </dgm:presLayoutVars>
      </dgm:prSet>
      <dgm:spPr/>
    </dgm:pt>
    <dgm:pt modelId="{9FEC83F1-F6FC-404F-8707-E60A865220FE}" type="pres">
      <dgm:prSet presAssocID="{C1BFF2CA-21D2-3A4A-8471-50213EE0E9EA}" presName="Name9" presStyleLbl="parChTrans1D2" presStyleIdx="6" presStyleCnt="8"/>
      <dgm:spPr/>
    </dgm:pt>
    <dgm:pt modelId="{FDB169C7-02C3-3445-A76F-DDCD99DB6334}" type="pres">
      <dgm:prSet presAssocID="{C1BFF2CA-21D2-3A4A-8471-50213EE0E9EA}" presName="connTx" presStyleLbl="parChTrans1D2" presStyleIdx="6" presStyleCnt="8"/>
      <dgm:spPr/>
    </dgm:pt>
    <dgm:pt modelId="{52034E79-75C0-6449-9673-60A0F53E358A}" type="pres">
      <dgm:prSet presAssocID="{B603875C-3C0A-1C4A-829B-CD2A3C03A8CD}" presName="node" presStyleLbl="node1" presStyleIdx="6" presStyleCnt="8">
        <dgm:presLayoutVars>
          <dgm:bulletEnabled val="1"/>
        </dgm:presLayoutVars>
      </dgm:prSet>
      <dgm:spPr/>
    </dgm:pt>
    <dgm:pt modelId="{3ADB68A2-0387-A845-9743-E3107B328C56}" type="pres">
      <dgm:prSet presAssocID="{73DEB9FE-2B70-E645-8CCF-9E55573754EC}" presName="Name9" presStyleLbl="parChTrans1D2" presStyleIdx="7" presStyleCnt="8"/>
      <dgm:spPr/>
    </dgm:pt>
    <dgm:pt modelId="{68E8C213-B652-3E47-A07C-96B400F7FE4C}" type="pres">
      <dgm:prSet presAssocID="{73DEB9FE-2B70-E645-8CCF-9E55573754EC}" presName="connTx" presStyleLbl="parChTrans1D2" presStyleIdx="7" presStyleCnt="8"/>
      <dgm:spPr/>
    </dgm:pt>
    <dgm:pt modelId="{47D8E914-2E49-E445-8443-8B084865DBE7}" type="pres">
      <dgm:prSet presAssocID="{6A544FBA-93FA-764F-A109-8A10CE5D73D2}" presName="node" presStyleLbl="node1" presStyleIdx="7" presStyleCnt="8">
        <dgm:presLayoutVars>
          <dgm:bulletEnabled val="1"/>
        </dgm:presLayoutVars>
      </dgm:prSet>
      <dgm:spPr/>
    </dgm:pt>
  </dgm:ptLst>
  <dgm:cxnLst>
    <dgm:cxn modelId="{9789C603-E90A-574A-9559-3C43A1C65F0D}" type="presOf" srcId="{6A544FBA-93FA-764F-A109-8A10CE5D73D2}" destId="{47D8E914-2E49-E445-8443-8B084865DBE7}" srcOrd="0" destOrd="0" presId="urn:microsoft.com/office/officeart/2005/8/layout/radial1"/>
    <dgm:cxn modelId="{0EBC2A16-40B8-BD41-94D1-55A537CD636F}" srcId="{FD5D2CF1-66D4-DC42-9D29-6F877769ECBB}" destId="{14A2C8B0-21A6-2743-A174-33FE33F59F07}" srcOrd="4" destOrd="0" parTransId="{A38A538E-9400-8B42-905E-DFEBA34DBE21}" sibTransId="{C64EC1FB-FEC2-1F48-87B5-CC7CF7EDD302}"/>
    <dgm:cxn modelId="{180BE916-17A7-194B-A98D-9DDACDF01094}" srcId="{FD5D2CF1-66D4-DC42-9D29-6F877769ECBB}" destId="{361921AB-34C8-4F4D-8DC9-098C32E1036C}" srcOrd="3" destOrd="0" parTransId="{C781D3EF-C205-0048-ABF4-A2CB23AE2F02}" sibTransId="{D4A95995-908D-2844-BC08-AAA1B344F8CE}"/>
    <dgm:cxn modelId="{26ECE718-86B9-8E44-A44E-9EDC43893FB5}" type="presOf" srcId="{4877250E-BC10-5F4F-8A35-D6C10E6291E5}" destId="{F3F373E9-1CF6-1646-AEAA-0197D9F45EEA}" srcOrd="1" destOrd="0" presId="urn:microsoft.com/office/officeart/2005/8/layout/radial1"/>
    <dgm:cxn modelId="{9951A820-D294-0F46-9F14-2D71C54D085E}" srcId="{FD5D2CF1-66D4-DC42-9D29-6F877769ECBB}" destId="{BA5367E8-6957-2C4F-9991-2E6384E37E50}" srcOrd="0" destOrd="0" parTransId="{4877250E-BC10-5F4F-8A35-D6C10E6291E5}" sibTransId="{D2057914-19CE-4D43-8158-11DEB918E616}"/>
    <dgm:cxn modelId="{00D2FD2C-FCB7-C048-8DD8-F421E21CC5F5}" type="presOf" srcId="{C1BFF2CA-21D2-3A4A-8471-50213EE0E9EA}" destId="{FDB169C7-02C3-3445-A76F-DDCD99DB6334}" srcOrd="1" destOrd="0" presId="urn:microsoft.com/office/officeart/2005/8/layout/radial1"/>
    <dgm:cxn modelId="{3E39FD3B-9BD8-CD42-8110-7A56E19F61AC}" type="presOf" srcId="{361921AB-34C8-4F4D-8DC9-098C32E1036C}" destId="{F8AC912C-DF51-0346-B6FF-2215303CA113}" srcOrd="0" destOrd="0" presId="urn:microsoft.com/office/officeart/2005/8/layout/radial1"/>
    <dgm:cxn modelId="{E4736D3C-1B56-E54F-B175-3597D62076BE}" type="presOf" srcId="{3CFB190B-58F1-0448-9549-3325C1D58A21}" destId="{B091E45D-5E25-6D40-9699-3D4082919D09}" srcOrd="0" destOrd="0" presId="urn:microsoft.com/office/officeart/2005/8/layout/radial1"/>
    <dgm:cxn modelId="{00712040-B4AE-5940-A915-5D657E1E1772}" type="presOf" srcId="{A5DA1E67-D0E8-A14E-9C3E-3D0019E2F0C7}" destId="{31AF6823-6C42-4741-A03D-9E51679CC006}" srcOrd="0" destOrd="0" presId="urn:microsoft.com/office/officeart/2005/8/layout/radial1"/>
    <dgm:cxn modelId="{BA1AC840-45F8-984D-94A5-4FCD653D8F3E}" type="presOf" srcId="{A38A538E-9400-8B42-905E-DFEBA34DBE21}" destId="{081A4125-D9D5-DE45-BD09-A07EE8EFE2BB}" srcOrd="1" destOrd="0" presId="urn:microsoft.com/office/officeart/2005/8/layout/radial1"/>
    <dgm:cxn modelId="{C4EADD46-D5BD-2044-A312-56EA841A024F}" srcId="{A5DA1E67-D0E8-A14E-9C3E-3D0019E2F0C7}" destId="{FD5D2CF1-66D4-DC42-9D29-6F877769ECBB}" srcOrd="0" destOrd="0" parTransId="{1DE9E9E3-C9A9-DB4E-8C1E-964A6236D5B7}" sibTransId="{F1B2C75E-138E-CA4D-9DE0-87CD03C5D353}"/>
    <dgm:cxn modelId="{068A2E48-8AA5-594F-9BB5-F1309C368375}" type="presOf" srcId="{73DEB9FE-2B70-E645-8CCF-9E55573754EC}" destId="{3ADB68A2-0387-A845-9743-E3107B328C56}" srcOrd="0" destOrd="0" presId="urn:microsoft.com/office/officeart/2005/8/layout/radial1"/>
    <dgm:cxn modelId="{71033D48-70CC-7C4B-B02D-B3B8BF608A7C}" type="presOf" srcId="{5A757CF2-DB45-FA41-B113-D1FB7CC94E7C}" destId="{08D99619-08A2-2345-9E0A-64E02215FE6B}" srcOrd="1" destOrd="0" presId="urn:microsoft.com/office/officeart/2005/8/layout/radial1"/>
    <dgm:cxn modelId="{F6D88C50-67D2-9C40-B55E-EEDFF9ECB705}" type="presOf" srcId="{14A2C8B0-21A6-2743-A174-33FE33F59F07}" destId="{46CA49EC-B6AE-D74D-9D3C-2D6CB3656A1E}" srcOrd="0" destOrd="0" presId="urn:microsoft.com/office/officeart/2005/8/layout/radial1"/>
    <dgm:cxn modelId="{8A05B266-586A-1B42-90FB-B99547B16304}" type="presOf" srcId="{DC5BD7E2-E81A-644F-9724-F117D6E8066A}" destId="{8F308993-7BDE-A544-B01A-07686CA07866}" srcOrd="1" destOrd="0" presId="urn:microsoft.com/office/officeart/2005/8/layout/radial1"/>
    <dgm:cxn modelId="{17152B6C-2957-3F4E-8C6B-5310B3A31A3D}" type="presOf" srcId="{3CFB190B-58F1-0448-9549-3325C1D58A21}" destId="{90F442A3-FE61-AB4D-AD92-057DB65773D9}" srcOrd="1" destOrd="0" presId="urn:microsoft.com/office/officeart/2005/8/layout/radial1"/>
    <dgm:cxn modelId="{156AD680-F07C-B14F-B8BF-9C2828C9BBDB}" srcId="{FD5D2CF1-66D4-DC42-9D29-6F877769ECBB}" destId="{EC2A0D1C-4E7D-6549-8945-B1175489B2BD}" srcOrd="1" destOrd="0" parTransId="{5A757CF2-DB45-FA41-B113-D1FB7CC94E7C}" sibTransId="{8C9524BA-6B67-3B4E-9894-9039AA9C21E9}"/>
    <dgm:cxn modelId="{3A976794-E8B2-AE44-BE83-7D6D6404121E}" type="presOf" srcId="{C781D3EF-C205-0048-ABF4-A2CB23AE2F02}" destId="{D1BC5FC3-1F83-584E-932C-139DC34FA9D2}" srcOrd="1" destOrd="0" presId="urn:microsoft.com/office/officeart/2005/8/layout/radial1"/>
    <dgm:cxn modelId="{5B154CAC-13F9-CF42-B4A6-79E1DB97B313}" type="presOf" srcId="{BA5367E8-6957-2C4F-9991-2E6384E37E50}" destId="{C564384B-23BC-6145-B135-6941CDF096D4}" srcOrd="0" destOrd="0" presId="urn:microsoft.com/office/officeart/2005/8/layout/radial1"/>
    <dgm:cxn modelId="{005729AD-9013-F54D-BF59-D16325B6F648}" type="presOf" srcId="{5A757CF2-DB45-FA41-B113-D1FB7CC94E7C}" destId="{B29EC355-A31B-E542-A261-C20DA423F000}" srcOrd="0" destOrd="0" presId="urn:microsoft.com/office/officeart/2005/8/layout/radial1"/>
    <dgm:cxn modelId="{75B644AD-C28E-2C40-B9D7-9583FE622930}" type="presOf" srcId="{C781D3EF-C205-0048-ABF4-A2CB23AE2F02}" destId="{D8CA9BBD-F62E-CB42-97FE-542BA2628CC2}" srcOrd="0" destOrd="0" presId="urn:microsoft.com/office/officeart/2005/8/layout/radial1"/>
    <dgm:cxn modelId="{F7E18EBA-24BD-1047-BF6F-E65AB1F40375}" type="presOf" srcId="{C1BFF2CA-21D2-3A4A-8471-50213EE0E9EA}" destId="{9FEC83F1-F6FC-404F-8707-E60A865220FE}" srcOrd="0" destOrd="0" presId="urn:microsoft.com/office/officeart/2005/8/layout/radial1"/>
    <dgm:cxn modelId="{CD4103C5-7F5B-2E4E-8A4D-74029953D11F}" type="presOf" srcId="{19126976-47BE-774D-863D-973ACA38B56D}" destId="{DBC4B1EE-8461-FB4C-BB3D-3988F0879A8B}" srcOrd="0" destOrd="0" presId="urn:microsoft.com/office/officeart/2005/8/layout/radial1"/>
    <dgm:cxn modelId="{5A0634C8-B2C1-AD47-9642-FF5D0B236645}" type="presOf" srcId="{4877250E-BC10-5F4F-8A35-D6C10E6291E5}" destId="{8C2730F4-0B23-CC4F-B793-1736D366DB88}" srcOrd="0" destOrd="0" presId="urn:microsoft.com/office/officeart/2005/8/layout/radial1"/>
    <dgm:cxn modelId="{1B4979C9-1F7A-8F42-83D8-29452B5EB163}" srcId="{FD5D2CF1-66D4-DC42-9D29-6F877769ECBB}" destId="{6A544FBA-93FA-764F-A109-8A10CE5D73D2}" srcOrd="7" destOrd="0" parTransId="{73DEB9FE-2B70-E645-8CCF-9E55573754EC}" sibTransId="{162FD573-689F-C94B-81E4-5E8468C7F48A}"/>
    <dgm:cxn modelId="{FC268ACC-B8C5-ED4E-906E-F369378DDB0B}" srcId="{FD5D2CF1-66D4-DC42-9D29-6F877769ECBB}" destId="{B603875C-3C0A-1C4A-829B-CD2A3C03A8CD}" srcOrd="6" destOrd="0" parTransId="{C1BFF2CA-21D2-3A4A-8471-50213EE0E9EA}" sibTransId="{3CBFA88B-63B1-BE40-ACA1-45F6222A79C0}"/>
    <dgm:cxn modelId="{2B42AECE-EC88-FE43-A471-96ED185AC2C9}" srcId="{FD5D2CF1-66D4-DC42-9D29-6F877769ECBB}" destId="{19126976-47BE-774D-863D-973ACA38B56D}" srcOrd="2" destOrd="0" parTransId="{3CFB190B-58F1-0448-9549-3325C1D58A21}" sibTransId="{F3CCCAA9-1D92-B94B-B5F2-461327DCB762}"/>
    <dgm:cxn modelId="{18A6BFD1-E19A-E643-8AF6-C06FD2C9F00A}" type="presOf" srcId="{73DEB9FE-2B70-E645-8CCF-9E55573754EC}" destId="{68E8C213-B652-3E47-A07C-96B400F7FE4C}" srcOrd="1" destOrd="0" presId="urn:microsoft.com/office/officeart/2005/8/layout/radial1"/>
    <dgm:cxn modelId="{2B0E01D3-4FE4-C249-80A2-F80ED10450A6}" type="presOf" srcId="{764ACE83-49CC-4A45-8A22-51F1EE127C70}" destId="{3120B6B7-E4C8-C646-B9CB-30545361082E}" srcOrd="0" destOrd="0" presId="urn:microsoft.com/office/officeart/2005/8/layout/radial1"/>
    <dgm:cxn modelId="{F89614D4-07B0-9241-A9A7-73319F70D7B2}" srcId="{FD5D2CF1-66D4-DC42-9D29-6F877769ECBB}" destId="{764ACE83-49CC-4A45-8A22-51F1EE127C70}" srcOrd="5" destOrd="0" parTransId="{DC5BD7E2-E81A-644F-9724-F117D6E8066A}" sibTransId="{55914B07-F4F7-744C-894C-21FD01DD7E39}"/>
    <dgm:cxn modelId="{3B1227D4-B58F-084E-B404-6B43EFE88186}" type="presOf" srcId="{DC5BD7E2-E81A-644F-9724-F117D6E8066A}" destId="{B0647F6E-D03D-7E45-BB75-723048D64920}" srcOrd="0" destOrd="0" presId="urn:microsoft.com/office/officeart/2005/8/layout/radial1"/>
    <dgm:cxn modelId="{F12644DA-C8B5-ED4E-A44D-BCFD0329E796}" type="presOf" srcId="{B603875C-3C0A-1C4A-829B-CD2A3C03A8CD}" destId="{52034E79-75C0-6449-9673-60A0F53E358A}" srcOrd="0" destOrd="0" presId="urn:microsoft.com/office/officeart/2005/8/layout/radial1"/>
    <dgm:cxn modelId="{C6FB2CE5-613B-9A42-B113-4D71DF00D8A0}" type="presOf" srcId="{FD5D2CF1-66D4-DC42-9D29-6F877769ECBB}" destId="{54F8BBD3-4417-8A4F-AA2E-EFF1EC59CE08}" srcOrd="0" destOrd="0" presId="urn:microsoft.com/office/officeart/2005/8/layout/radial1"/>
    <dgm:cxn modelId="{A83B40E9-3C5B-5F4E-8003-187C46FA50F0}" type="presOf" srcId="{EC2A0D1C-4E7D-6549-8945-B1175489B2BD}" destId="{E05F6022-0FFC-C945-B745-A37D55E97E1F}" srcOrd="0" destOrd="0" presId="urn:microsoft.com/office/officeart/2005/8/layout/radial1"/>
    <dgm:cxn modelId="{4FFC77F1-2357-8A40-BC3D-B28E66A21BDA}" type="presOf" srcId="{A38A538E-9400-8B42-905E-DFEBA34DBE21}" destId="{FC38EE7F-1F0B-BB4A-BE15-B2A9088D671F}" srcOrd="0" destOrd="0" presId="urn:microsoft.com/office/officeart/2005/8/layout/radial1"/>
    <dgm:cxn modelId="{B32CA064-78F3-5F46-9226-E14A8B04BEE1}" type="presParOf" srcId="{31AF6823-6C42-4741-A03D-9E51679CC006}" destId="{54F8BBD3-4417-8A4F-AA2E-EFF1EC59CE08}" srcOrd="0" destOrd="0" presId="urn:microsoft.com/office/officeart/2005/8/layout/radial1"/>
    <dgm:cxn modelId="{E4F1EAB3-84A3-2D4C-9FD1-22F23B9C0D52}" type="presParOf" srcId="{31AF6823-6C42-4741-A03D-9E51679CC006}" destId="{8C2730F4-0B23-CC4F-B793-1736D366DB88}" srcOrd="1" destOrd="0" presId="urn:microsoft.com/office/officeart/2005/8/layout/radial1"/>
    <dgm:cxn modelId="{B598A84F-A8CE-4C4B-A193-0389E0BC803F}" type="presParOf" srcId="{8C2730F4-0B23-CC4F-B793-1736D366DB88}" destId="{F3F373E9-1CF6-1646-AEAA-0197D9F45EEA}" srcOrd="0" destOrd="0" presId="urn:microsoft.com/office/officeart/2005/8/layout/radial1"/>
    <dgm:cxn modelId="{DA36141E-6960-E646-B33F-28D20BA4276E}" type="presParOf" srcId="{31AF6823-6C42-4741-A03D-9E51679CC006}" destId="{C564384B-23BC-6145-B135-6941CDF096D4}" srcOrd="2" destOrd="0" presId="urn:microsoft.com/office/officeart/2005/8/layout/radial1"/>
    <dgm:cxn modelId="{C3437B48-5A07-7B4C-8FA3-D8BC246A727A}" type="presParOf" srcId="{31AF6823-6C42-4741-A03D-9E51679CC006}" destId="{B29EC355-A31B-E542-A261-C20DA423F000}" srcOrd="3" destOrd="0" presId="urn:microsoft.com/office/officeart/2005/8/layout/radial1"/>
    <dgm:cxn modelId="{AF3802DA-67F6-FA4B-A779-EEC7D3B55238}" type="presParOf" srcId="{B29EC355-A31B-E542-A261-C20DA423F000}" destId="{08D99619-08A2-2345-9E0A-64E02215FE6B}" srcOrd="0" destOrd="0" presId="urn:microsoft.com/office/officeart/2005/8/layout/radial1"/>
    <dgm:cxn modelId="{FDA5EF6F-B60D-7540-BEFD-BE9A106383D3}" type="presParOf" srcId="{31AF6823-6C42-4741-A03D-9E51679CC006}" destId="{E05F6022-0FFC-C945-B745-A37D55E97E1F}" srcOrd="4" destOrd="0" presId="urn:microsoft.com/office/officeart/2005/8/layout/radial1"/>
    <dgm:cxn modelId="{1E1EB789-136F-734D-8CF9-2524988632AE}" type="presParOf" srcId="{31AF6823-6C42-4741-A03D-9E51679CC006}" destId="{B091E45D-5E25-6D40-9699-3D4082919D09}" srcOrd="5" destOrd="0" presId="urn:microsoft.com/office/officeart/2005/8/layout/radial1"/>
    <dgm:cxn modelId="{F5678EDC-ED7F-2545-95E2-85A0FE9B6035}" type="presParOf" srcId="{B091E45D-5E25-6D40-9699-3D4082919D09}" destId="{90F442A3-FE61-AB4D-AD92-057DB65773D9}" srcOrd="0" destOrd="0" presId="urn:microsoft.com/office/officeart/2005/8/layout/radial1"/>
    <dgm:cxn modelId="{0F3B914D-CDED-F749-9FDE-F630E4822FD3}" type="presParOf" srcId="{31AF6823-6C42-4741-A03D-9E51679CC006}" destId="{DBC4B1EE-8461-FB4C-BB3D-3988F0879A8B}" srcOrd="6" destOrd="0" presId="urn:microsoft.com/office/officeart/2005/8/layout/radial1"/>
    <dgm:cxn modelId="{2AD9ABAF-1C9A-8A44-958F-E557ADE23F56}" type="presParOf" srcId="{31AF6823-6C42-4741-A03D-9E51679CC006}" destId="{D8CA9BBD-F62E-CB42-97FE-542BA2628CC2}" srcOrd="7" destOrd="0" presId="urn:microsoft.com/office/officeart/2005/8/layout/radial1"/>
    <dgm:cxn modelId="{B6FB6335-FE00-0B40-91C8-F73283050002}" type="presParOf" srcId="{D8CA9BBD-F62E-CB42-97FE-542BA2628CC2}" destId="{D1BC5FC3-1F83-584E-932C-139DC34FA9D2}" srcOrd="0" destOrd="0" presId="urn:microsoft.com/office/officeart/2005/8/layout/radial1"/>
    <dgm:cxn modelId="{F6113BB2-2DC8-C24E-8FBF-E9E895A970C1}" type="presParOf" srcId="{31AF6823-6C42-4741-A03D-9E51679CC006}" destId="{F8AC912C-DF51-0346-B6FF-2215303CA113}" srcOrd="8" destOrd="0" presId="urn:microsoft.com/office/officeart/2005/8/layout/radial1"/>
    <dgm:cxn modelId="{49918016-C55D-D843-8884-E6C287BB41C1}" type="presParOf" srcId="{31AF6823-6C42-4741-A03D-9E51679CC006}" destId="{FC38EE7F-1F0B-BB4A-BE15-B2A9088D671F}" srcOrd="9" destOrd="0" presId="urn:microsoft.com/office/officeart/2005/8/layout/radial1"/>
    <dgm:cxn modelId="{43AE569F-6A5A-4D45-A502-269470472586}" type="presParOf" srcId="{FC38EE7F-1F0B-BB4A-BE15-B2A9088D671F}" destId="{081A4125-D9D5-DE45-BD09-A07EE8EFE2BB}" srcOrd="0" destOrd="0" presId="urn:microsoft.com/office/officeart/2005/8/layout/radial1"/>
    <dgm:cxn modelId="{C63F6908-9750-E84B-BF55-585D697F47E4}" type="presParOf" srcId="{31AF6823-6C42-4741-A03D-9E51679CC006}" destId="{46CA49EC-B6AE-D74D-9D3C-2D6CB3656A1E}" srcOrd="10" destOrd="0" presId="urn:microsoft.com/office/officeart/2005/8/layout/radial1"/>
    <dgm:cxn modelId="{5C993696-6C18-2C4F-BAFB-029DD314F007}" type="presParOf" srcId="{31AF6823-6C42-4741-A03D-9E51679CC006}" destId="{B0647F6E-D03D-7E45-BB75-723048D64920}" srcOrd="11" destOrd="0" presId="urn:microsoft.com/office/officeart/2005/8/layout/radial1"/>
    <dgm:cxn modelId="{9A4C522A-8150-4243-BC07-8EE02766B9E5}" type="presParOf" srcId="{B0647F6E-D03D-7E45-BB75-723048D64920}" destId="{8F308993-7BDE-A544-B01A-07686CA07866}" srcOrd="0" destOrd="0" presId="urn:microsoft.com/office/officeart/2005/8/layout/radial1"/>
    <dgm:cxn modelId="{A56AE8C5-D8B3-4F42-B18E-F7CB6F456D9B}" type="presParOf" srcId="{31AF6823-6C42-4741-A03D-9E51679CC006}" destId="{3120B6B7-E4C8-C646-B9CB-30545361082E}" srcOrd="12" destOrd="0" presId="urn:microsoft.com/office/officeart/2005/8/layout/radial1"/>
    <dgm:cxn modelId="{A28C62E0-C79E-984D-A46C-01E93DE751AB}" type="presParOf" srcId="{31AF6823-6C42-4741-A03D-9E51679CC006}" destId="{9FEC83F1-F6FC-404F-8707-E60A865220FE}" srcOrd="13" destOrd="0" presId="urn:microsoft.com/office/officeart/2005/8/layout/radial1"/>
    <dgm:cxn modelId="{089D6970-D06F-5B45-BACD-CF38DACDCCA8}" type="presParOf" srcId="{9FEC83F1-F6FC-404F-8707-E60A865220FE}" destId="{FDB169C7-02C3-3445-A76F-DDCD99DB6334}" srcOrd="0" destOrd="0" presId="urn:microsoft.com/office/officeart/2005/8/layout/radial1"/>
    <dgm:cxn modelId="{77D5D215-8A90-8F42-9E52-AF52A0E770D7}" type="presParOf" srcId="{31AF6823-6C42-4741-A03D-9E51679CC006}" destId="{52034E79-75C0-6449-9673-60A0F53E358A}" srcOrd="14" destOrd="0" presId="urn:microsoft.com/office/officeart/2005/8/layout/radial1"/>
    <dgm:cxn modelId="{1C75398A-29C2-ED47-A0B3-579B436B3228}" type="presParOf" srcId="{31AF6823-6C42-4741-A03D-9E51679CC006}" destId="{3ADB68A2-0387-A845-9743-E3107B328C56}" srcOrd="15" destOrd="0" presId="urn:microsoft.com/office/officeart/2005/8/layout/radial1"/>
    <dgm:cxn modelId="{24EE5A6A-488E-5742-ADF9-B38EEE583504}" type="presParOf" srcId="{3ADB68A2-0387-A845-9743-E3107B328C56}" destId="{68E8C213-B652-3E47-A07C-96B400F7FE4C}" srcOrd="0" destOrd="0" presId="urn:microsoft.com/office/officeart/2005/8/layout/radial1"/>
    <dgm:cxn modelId="{15F304E2-16D9-7048-A60C-02317D7E316C}" type="presParOf" srcId="{31AF6823-6C42-4741-A03D-9E51679CC006}" destId="{47D8E914-2E49-E445-8443-8B084865DBE7}" srcOrd="1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65F3B0-3E94-4484-95B3-D27D40B13831}">
      <dsp:nvSpPr>
        <dsp:cNvPr id="0" name=""/>
        <dsp:cNvSpPr/>
      </dsp:nvSpPr>
      <dsp:spPr>
        <a:xfrm>
          <a:off x="545300" y="1052"/>
          <a:ext cx="1002568" cy="100256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62FC45-FA9C-41CF-BA9C-8312DFC460B5}">
      <dsp:nvSpPr>
        <dsp:cNvPr id="0" name=""/>
        <dsp:cNvSpPr/>
      </dsp:nvSpPr>
      <dsp:spPr>
        <a:xfrm>
          <a:off x="758962" y="214714"/>
          <a:ext cx="575244" cy="575244"/>
        </a:xfrm>
        <a:prstGeom prst="rect">
          <a:avLst/>
        </a:prstGeom>
        <a:blipFill>
          <a:blip xmlns:r="http://schemas.openxmlformats.org/officeDocument/2006/relationships" r:embed="rId1"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E47EAC-C738-4D83-B98A-CB9863303570}">
      <dsp:nvSpPr>
        <dsp:cNvPr id="0" name=""/>
        <dsp:cNvSpPr/>
      </dsp:nvSpPr>
      <dsp:spPr>
        <a:xfrm>
          <a:off x="224807" y="1315895"/>
          <a:ext cx="1643554" cy="657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AU" sz="2000" kern="1200" cap="none"/>
            <a:t>Demographics</a:t>
          </a:r>
          <a:endParaRPr lang="en-US" sz="2000" kern="1200" cap="none"/>
        </a:p>
      </dsp:txBody>
      <dsp:txXfrm>
        <a:off x="224807" y="1315895"/>
        <a:ext cx="1643554" cy="657421"/>
      </dsp:txXfrm>
    </dsp:sp>
    <dsp:sp modelId="{7DAAB252-433D-4951-8D60-7413C68E09FD}">
      <dsp:nvSpPr>
        <dsp:cNvPr id="0" name=""/>
        <dsp:cNvSpPr/>
      </dsp:nvSpPr>
      <dsp:spPr>
        <a:xfrm>
          <a:off x="2476477" y="1052"/>
          <a:ext cx="1002568" cy="1002568"/>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628B20-C64A-41F0-9520-9DA55096D6FB}">
      <dsp:nvSpPr>
        <dsp:cNvPr id="0" name=""/>
        <dsp:cNvSpPr/>
      </dsp:nvSpPr>
      <dsp:spPr>
        <a:xfrm>
          <a:off x="2690139" y="214714"/>
          <a:ext cx="575244" cy="575244"/>
        </a:xfrm>
        <a:prstGeom prst="rect">
          <a:avLst/>
        </a:prstGeom>
        <a:blipFill>
          <a:blip xmlns:r="http://schemas.openxmlformats.org/officeDocument/2006/relationships"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962BF0E-09CF-4EE4-9720-9C1D52B68022}">
      <dsp:nvSpPr>
        <dsp:cNvPr id="0" name=""/>
        <dsp:cNvSpPr/>
      </dsp:nvSpPr>
      <dsp:spPr>
        <a:xfrm>
          <a:off x="2155984" y="1315895"/>
          <a:ext cx="1643554" cy="657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AU" sz="2000" kern="1200" cap="none"/>
            <a:t>Target Market</a:t>
          </a:r>
          <a:endParaRPr lang="en-US" sz="2000" kern="1200" cap="none"/>
        </a:p>
      </dsp:txBody>
      <dsp:txXfrm>
        <a:off x="2155984" y="1315895"/>
        <a:ext cx="1643554" cy="657421"/>
      </dsp:txXfrm>
    </dsp:sp>
    <dsp:sp modelId="{1C2D8DF4-8E61-4A48-A063-E8D724B83480}">
      <dsp:nvSpPr>
        <dsp:cNvPr id="0" name=""/>
        <dsp:cNvSpPr/>
      </dsp:nvSpPr>
      <dsp:spPr>
        <a:xfrm>
          <a:off x="4407654" y="1052"/>
          <a:ext cx="1002568" cy="1002568"/>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992544-B237-4884-8345-BFC04CFD2706}">
      <dsp:nvSpPr>
        <dsp:cNvPr id="0" name=""/>
        <dsp:cNvSpPr/>
      </dsp:nvSpPr>
      <dsp:spPr>
        <a:xfrm>
          <a:off x="4621316" y="214714"/>
          <a:ext cx="575244" cy="575244"/>
        </a:xfrm>
        <a:prstGeom prst="rect">
          <a:avLst/>
        </a:prstGeom>
        <a:blipFill>
          <a:blip xmlns:r="http://schemas.openxmlformats.org/officeDocument/2006/relationships"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935E76-385A-4C0A-8994-7C3953D167E5}">
      <dsp:nvSpPr>
        <dsp:cNvPr id="0" name=""/>
        <dsp:cNvSpPr/>
      </dsp:nvSpPr>
      <dsp:spPr>
        <a:xfrm>
          <a:off x="4087161" y="1315895"/>
          <a:ext cx="1643554" cy="657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AU" sz="2000" kern="1200" cap="none"/>
            <a:t>Service</a:t>
          </a:r>
          <a:endParaRPr lang="en-US" sz="2000" kern="1200" cap="none"/>
        </a:p>
      </dsp:txBody>
      <dsp:txXfrm>
        <a:off x="4087161" y="1315895"/>
        <a:ext cx="1643554" cy="657421"/>
      </dsp:txXfrm>
    </dsp:sp>
    <dsp:sp modelId="{3BE99224-395B-472A-ACD6-15B2C546C195}">
      <dsp:nvSpPr>
        <dsp:cNvPr id="0" name=""/>
        <dsp:cNvSpPr/>
      </dsp:nvSpPr>
      <dsp:spPr>
        <a:xfrm>
          <a:off x="6338830" y="1052"/>
          <a:ext cx="1002568" cy="1002568"/>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B4DF2C-4D18-45EF-AAF7-E688F2B46C88}">
      <dsp:nvSpPr>
        <dsp:cNvPr id="0" name=""/>
        <dsp:cNvSpPr/>
      </dsp:nvSpPr>
      <dsp:spPr>
        <a:xfrm>
          <a:off x="6552493" y="214714"/>
          <a:ext cx="575244" cy="575244"/>
        </a:xfrm>
        <a:prstGeom prst="rect">
          <a:avLst/>
        </a:prstGeom>
        <a:blipFill>
          <a:blip xmlns:r="http://schemas.openxmlformats.org/officeDocument/2006/relationships"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A4C80E7-C807-422A-AB32-93878F46ECA6}">
      <dsp:nvSpPr>
        <dsp:cNvPr id="0" name=""/>
        <dsp:cNvSpPr/>
      </dsp:nvSpPr>
      <dsp:spPr>
        <a:xfrm>
          <a:off x="6018337" y="1315895"/>
          <a:ext cx="1643554" cy="657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AU" sz="2000" kern="1200" cap="none"/>
            <a:t>Relating To Concept</a:t>
          </a:r>
          <a:endParaRPr lang="en-US" sz="2000" kern="1200" cap="none"/>
        </a:p>
      </dsp:txBody>
      <dsp:txXfrm>
        <a:off x="6018337" y="1315895"/>
        <a:ext cx="1643554" cy="657421"/>
      </dsp:txXfrm>
    </dsp:sp>
    <dsp:sp modelId="{436FD38D-6118-4E73-BF2B-3AFB64B44C42}">
      <dsp:nvSpPr>
        <dsp:cNvPr id="0" name=""/>
        <dsp:cNvSpPr/>
      </dsp:nvSpPr>
      <dsp:spPr>
        <a:xfrm>
          <a:off x="3442065" y="2384206"/>
          <a:ext cx="1002568" cy="1002568"/>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2FF2E9-4A18-4DD5-A246-DA1E21C810CD}">
      <dsp:nvSpPr>
        <dsp:cNvPr id="0" name=""/>
        <dsp:cNvSpPr/>
      </dsp:nvSpPr>
      <dsp:spPr>
        <a:xfrm>
          <a:off x="3655727" y="2597868"/>
          <a:ext cx="575244" cy="575244"/>
        </a:xfrm>
        <a:prstGeom prst="rect">
          <a:avLst/>
        </a:prstGeom>
        <a:blipFill>
          <a:blip xmlns:r="http://schemas.openxmlformats.org/officeDocument/2006/relationships"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130EC31-3F1C-43DE-BC04-7BD96654A8E2}">
      <dsp:nvSpPr>
        <dsp:cNvPr id="0" name=""/>
        <dsp:cNvSpPr/>
      </dsp:nvSpPr>
      <dsp:spPr>
        <a:xfrm>
          <a:off x="3121572" y="3699050"/>
          <a:ext cx="1643554" cy="657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AU" sz="2000" kern="1200" cap="none"/>
            <a:t>Activities</a:t>
          </a:r>
          <a:endParaRPr lang="en-US" sz="2000" kern="1200" cap="none"/>
        </a:p>
      </dsp:txBody>
      <dsp:txXfrm>
        <a:off x="3121572" y="3699050"/>
        <a:ext cx="1643554" cy="6574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F8BBD3-4417-8A4F-AA2E-EFF1EC59CE08}">
      <dsp:nvSpPr>
        <dsp:cNvPr id="0" name=""/>
        <dsp:cNvSpPr/>
      </dsp:nvSpPr>
      <dsp:spPr>
        <a:xfrm>
          <a:off x="3487850" y="2154808"/>
          <a:ext cx="1253900" cy="1253900"/>
        </a:xfrm>
        <a:prstGeom prst="ellipse">
          <a:avLst/>
        </a:prstGeom>
        <a:solidFill>
          <a:schemeClr val="lt1">
            <a:hueOff val="0"/>
            <a:satOff val="0"/>
            <a:lumOff val="0"/>
            <a:alphaOff val="0"/>
          </a:schemeClr>
        </a:solidFill>
        <a:ln w="825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Concept and Market</a:t>
          </a:r>
        </a:p>
      </dsp:txBody>
      <dsp:txXfrm>
        <a:off x="3671479" y="2338437"/>
        <a:ext cx="886642" cy="886642"/>
      </dsp:txXfrm>
    </dsp:sp>
    <dsp:sp modelId="{8C2730F4-0B23-CC4F-B793-1736D366DB88}">
      <dsp:nvSpPr>
        <dsp:cNvPr id="0" name=""/>
        <dsp:cNvSpPr/>
      </dsp:nvSpPr>
      <dsp:spPr>
        <a:xfrm rot="16200000">
          <a:off x="3675038" y="1701333"/>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92812" y="1693058"/>
        <a:ext cx="43976" cy="43976"/>
      </dsp:txXfrm>
    </dsp:sp>
    <dsp:sp modelId="{C564384B-23BC-6145-B135-6941CDF096D4}">
      <dsp:nvSpPr>
        <dsp:cNvPr id="0" name=""/>
        <dsp:cNvSpPr/>
      </dsp:nvSpPr>
      <dsp:spPr>
        <a:xfrm>
          <a:off x="3487850" y="21383"/>
          <a:ext cx="1253900"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Quality</a:t>
          </a:r>
        </a:p>
      </dsp:txBody>
      <dsp:txXfrm>
        <a:off x="3671479" y="205012"/>
        <a:ext cx="886642" cy="886642"/>
      </dsp:txXfrm>
    </dsp:sp>
    <dsp:sp modelId="{B29EC355-A31B-E542-A261-C20DA423F000}">
      <dsp:nvSpPr>
        <dsp:cNvPr id="0" name=""/>
        <dsp:cNvSpPr/>
      </dsp:nvSpPr>
      <dsp:spPr>
        <a:xfrm rot="18900000">
          <a:off x="4429318" y="2013766"/>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847091" y="2005491"/>
        <a:ext cx="43976" cy="43976"/>
      </dsp:txXfrm>
    </dsp:sp>
    <dsp:sp modelId="{E05F6022-0FFC-C945-B745-A37D55E97E1F}">
      <dsp:nvSpPr>
        <dsp:cNvPr id="0" name=""/>
        <dsp:cNvSpPr/>
      </dsp:nvSpPr>
      <dsp:spPr>
        <a:xfrm>
          <a:off x="4996408" y="646249"/>
          <a:ext cx="1253900"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Menu</a:t>
          </a:r>
        </a:p>
      </dsp:txBody>
      <dsp:txXfrm>
        <a:off x="5180037" y="829878"/>
        <a:ext cx="886642" cy="886642"/>
      </dsp:txXfrm>
    </dsp:sp>
    <dsp:sp modelId="{B091E45D-5E25-6D40-9699-3D4082919D09}">
      <dsp:nvSpPr>
        <dsp:cNvPr id="0" name=""/>
        <dsp:cNvSpPr/>
      </dsp:nvSpPr>
      <dsp:spPr>
        <a:xfrm>
          <a:off x="4741750" y="2768045"/>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159524" y="2759770"/>
        <a:ext cx="43976" cy="43976"/>
      </dsp:txXfrm>
    </dsp:sp>
    <dsp:sp modelId="{DBC4B1EE-8461-FB4C-BB3D-3988F0879A8B}">
      <dsp:nvSpPr>
        <dsp:cNvPr id="0" name=""/>
        <dsp:cNvSpPr/>
      </dsp:nvSpPr>
      <dsp:spPr>
        <a:xfrm>
          <a:off x="5621274" y="2154808"/>
          <a:ext cx="1253900"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Price</a:t>
          </a:r>
        </a:p>
      </dsp:txBody>
      <dsp:txXfrm>
        <a:off x="5804903" y="2338437"/>
        <a:ext cx="886642" cy="886642"/>
      </dsp:txXfrm>
    </dsp:sp>
    <dsp:sp modelId="{D8CA9BBD-F62E-CB42-97FE-542BA2628CC2}">
      <dsp:nvSpPr>
        <dsp:cNvPr id="0" name=""/>
        <dsp:cNvSpPr/>
      </dsp:nvSpPr>
      <dsp:spPr>
        <a:xfrm rot="2700000">
          <a:off x="4438578" y="3499969"/>
          <a:ext cx="816291" cy="27425"/>
        </a:xfrm>
        <a:custGeom>
          <a:avLst/>
          <a:gdLst/>
          <a:ahLst/>
          <a:cxnLst/>
          <a:rect l="0" t="0" r="0" b="0"/>
          <a:pathLst>
            <a:path>
              <a:moveTo>
                <a:pt x="0" y="13712"/>
              </a:moveTo>
              <a:lnTo>
                <a:pt x="816291"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826316" y="3493274"/>
        <a:ext cx="40814" cy="40814"/>
      </dsp:txXfrm>
    </dsp:sp>
    <dsp:sp modelId="{F8AC912C-DF51-0346-B6FF-2215303CA113}">
      <dsp:nvSpPr>
        <dsp:cNvPr id="0" name=""/>
        <dsp:cNvSpPr/>
      </dsp:nvSpPr>
      <dsp:spPr>
        <a:xfrm>
          <a:off x="4845915" y="3663366"/>
          <a:ext cx="1554887"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Atmosphere</a:t>
          </a:r>
        </a:p>
      </dsp:txBody>
      <dsp:txXfrm>
        <a:off x="5073623" y="3846995"/>
        <a:ext cx="1099471" cy="886642"/>
      </dsp:txXfrm>
    </dsp:sp>
    <dsp:sp modelId="{FC38EE7F-1F0B-BB4A-BE15-B2A9088D671F}">
      <dsp:nvSpPr>
        <dsp:cNvPr id="0" name=""/>
        <dsp:cNvSpPr/>
      </dsp:nvSpPr>
      <dsp:spPr>
        <a:xfrm rot="5400000">
          <a:off x="3675038" y="3834757"/>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92812" y="3826482"/>
        <a:ext cx="43976" cy="43976"/>
      </dsp:txXfrm>
    </dsp:sp>
    <dsp:sp modelId="{46CA49EC-B6AE-D74D-9D3C-2D6CB3656A1E}">
      <dsp:nvSpPr>
        <dsp:cNvPr id="0" name=""/>
        <dsp:cNvSpPr/>
      </dsp:nvSpPr>
      <dsp:spPr>
        <a:xfrm>
          <a:off x="3487850" y="4288232"/>
          <a:ext cx="1253900"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Location</a:t>
          </a:r>
        </a:p>
      </dsp:txBody>
      <dsp:txXfrm>
        <a:off x="3671479" y="4471861"/>
        <a:ext cx="886642" cy="886642"/>
      </dsp:txXfrm>
    </dsp:sp>
    <dsp:sp modelId="{B0647F6E-D03D-7E45-BB75-723048D64920}">
      <dsp:nvSpPr>
        <dsp:cNvPr id="0" name=""/>
        <dsp:cNvSpPr/>
      </dsp:nvSpPr>
      <dsp:spPr>
        <a:xfrm rot="8100000">
          <a:off x="2993027" y="3492390"/>
          <a:ext cx="794856" cy="27425"/>
        </a:xfrm>
        <a:custGeom>
          <a:avLst/>
          <a:gdLst/>
          <a:ahLst/>
          <a:cxnLst/>
          <a:rect l="0" t="0" r="0" b="0"/>
          <a:pathLst>
            <a:path>
              <a:moveTo>
                <a:pt x="0" y="13712"/>
              </a:moveTo>
              <a:lnTo>
                <a:pt x="794856"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370584" y="3486232"/>
        <a:ext cx="39742" cy="39742"/>
      </dsp:txXfrm>
    </dsp:sp>
    <dsp:sp modelId="{3120B6B7-E4C8-C646-B9CB-30545361082E}">
      <dsp:nvSpPr>
        <dsp:cNvPr id="0" name=""/>
        <dsp:cNvSpPr/>
      </dsp:nvSpPr>
      <dsp:spPr>
        <a:xfrm>
          <a:off x="1762698" y="3663366"/>
          <a:ext cx="1687086"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Management</a:t>
          </a:r>
        </a:p>
      </dsp:txBody>
      <dsp:txXfrm>
        <a:off x="2009766" y="3846995"/>
        <a:ext cx="1192950" cy="886642"/>
      </dsp:txXfrm>
    </dsp:sp>
    <dsp:sp modelId="{9FEC83F1-F6FC-404F-8707-E60A865220FE}">
      <dsp:nvSpPr>
        <dsp:cNvPr id="0" name=""/>
        <dsp:cNvSpPr/>
      </dsp:nvSpPr>
      <dsp:spPr>
        <a:xfrm rot="10800000">
          <a:off x="2608326" y="2768045"/>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026100" y="2759770"/>
        <a:ext cx="43976" cy="43976"/>
      </dsp:txXfrm>
    </dsp:sp>
    <dsp:sp modelId="{52034E79-75C0-6449-9673-60A0F53E358A}">
      <dsp:nvSpPr>
        <dsp:cNvPr id="0" name=""/>
        <dsp:cNvSpPr/>
      </dsp:nvSpPr>
      <dsp:spPr>
        <a:xfrm>
          <a:off x="1354425" y="2154808"/>
          <a:ext cx="1253900"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Food</a:t>
          </a:r>
        </a:p>
      </dsp:txBody>
      <dsp:txXfrm>
        <a:off x="1538054" y="2338437"/>
        <a:ext cx="886642" cy="886642"/>
      </dsp:txXfrm>
    </dsp:sp>
    <dsp:sp modelId="{3ADB68A2-0387-A845-9743-E3107B328C56}">
      <dsp:nvSpPr>
        <dsp:cNvPr id="0" name=""/>
        <dsp:cNvSpPr/>
      </dsp:nvSpPr>
      <dsp:spPr>
        <a:xfrm rot="13500000">
          <a:off x="2920759" y="2013766"/>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338533" y="2005491"/>
        <a:ext cx="43976" cy="43976"/>
      </dsp:txXfrm>
    </dsp:sp>
    <dsp:sp modelId="{47D8E914-2E49-E445-8443-8B084865DBE7}">
      <dsp:nvSpPr>
        <dsp:cNvPr id="0" name=""/>
        <dsp:cNvSpPr/>
      </dsp:nvSpPr>
      <dsp:spPr>
        <a:xfrm>
          <a:off x="1979291" y="646249"/>
          <a:ext cx="1253900"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Service</a:t>
          </a:r>
        </a:p>
      </dsp:txBody>
      <dsp:txXfrm>
        <a:off x="2162920" y="829878"/>
        <a:ext cx="886642" cy="886642"/>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EA2218-DD8C-4944-883E-4F222486B95A}" type="datetimeFigureOut">
              <a:rPr lang="en-US" smtClean="0"/>
              <a:t>9/9/21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21B446-6C3A-434A-9EAF-115FF2B52C71}" type="slidenum">
              <a:rPr lang="en-US" smtClean="0"/>
              <a:t>‹#›</a:t>
            </a:fld>
            <a:endParaRPr lang="en-US"/>
          </a:p>
        </p:txBody>
      </p:sp>
    </p:spTree>
    <p:extLst>
      <p:ext uri="{BB962C8B-B14F-4D97-AF65-F5344CB8AC3E}">
        <p14:creationId xmlns:p14="http://schemas.microsoft.com/office/powerpoint/2010/main" val="1637917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orthernbeaches.nsw.gov.au/community/place-making/discover-our-places/strategic-centres/manly-snapshot"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quickstats.censusdata.abs.gov.au/census_services/getproduct/census/2016/quickstat/SSC12475" TargetMode="External"/><Relationship Id="rId4" Type="http://schemas.openxmlformats.org/officeDocument/2006/relationships/hyperlink" Target="https://www.tra.gov.au/domestic/domestic-visitor-profiles/domestic-visitor-profiles"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Read more here: </a:t>
            </a:r>
          </a:p>
          <a:p>
            <a:pPr marL="171450" indent="-171450">
              <a:buFont typeface="Arial" panose="020B0604020202020204" pitchFamily="34" charset="0"/>
              <a:buChar char="•"/>
            </a:pPr>
            <a:r>
              <a:rPr lang="en-AU" dirty="0"/>
              <a:t>https://www.theworlds50best.com/the-list/31-40/</a:t>
            </a:r>
            <a:r>
              <a:rPr lang="en-AU" dirty="0" err="1"/>
              <a:t>Lyles.html</a:t>
            </a:r>
            <a:endParaRPr lang="en-AU" dirty="0"/>
          </a:p>
          <a:p>
            <a:pPr marL="171450" indent="-171450">
              <a:buFont typeface="Arial" panose="020B0604020202020204" pitchFamily="34" charset="0"/>
              <a:buChar char="•"/>
            </a:pPr>
            <a:r>
              <a:rPr lang="en-AU" dirty="0"/>
              <a:t>https://</a:t>
            </a:r>
            <a:r>
              <a:rPr lang="en-AU" dirty="0" err="1"/>
              <a:t>www.harpersbazaar.com</a:t>
            </a:r>
            <a:r>
              <a:rPr lang="en-AU" dirty="0"/>
              <a:t>/</a:t>
            </a:r>
            <a:r>
              <a:rPr lang="en-AU" dirty="0" err="1"/>
              <a:t>uk</a:t>
            </a:r>
            <a:r>
              <a:rPr lang="en-AU" dirty="0"/>
              <a:t>/culture/going-out/a28337564/</a:t>
            </a:r>
            <a:r>
              <a:rPr lang="en-AU" dirty="0" err="1"/>
              <a:t>lyles</a:t>
            </a:r>
            <a:r>
              <a:rPr lang="en-AU" dirty="0"/>
              <a:t>-owners-open-flor/</a:t>
            </a:r>
          </a:p>
        </p:txBody>
      </p:sp>
      <p:sp>
        <p:nvSpPr>
          <p:cNvPr id="4" name="Slide Number Placeholder 3"/>
          <p:cNvSpPr>
            <a:spLocks noGrp="1"/>
          </p:cNvSpPr>
          <p:nvPr>
            <p:ph type="sldNum" sz="quarter" idx="5"/>
          </p:nvPr>
        </p:nvSpPr>
        <p:spPr/>
        <p:txBody>
          <a:bodyPr/>
          <a:lstStyle/>
          <a:p>
            <a:fld id="{B721B446-6C3A-434A-9EAF-115FF2B52C71}" type="slidenum">
              <a:rPr lang="en-US" smtClean="0"/>
              <a:t>9</a:t>
            </a:fld>
            <a:endParaRPr lang="en-US"/>
          </a:p>
        </p:txBody>
      </p:sp>
    </p:spTree>
    <p:extLst>
      <p:ext uri="{BB962C8B-B14F-4D97-AF65-F5344CB8AC3E}">
        <p14:creationId xmlns:p14="http://schemas.microsoft.com/office/powerpoint/2010/main" val="3562179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16</a:t>
            </a:fld>
            <a:endParaRPr lang="en-US"/>
          </a:p>
        </p:txBody>
      </p:sp>
    </p:spTree>
    <p:extLst>
      <p:ext uri="{BB962C8B-B14F-4D97-AF65-F5344CB8AC3E}">
        <p14:creationId xmlns:p14="http://schemas.microsoft.com/office/powerpoint/2010/main" val="798077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21B446-6C3A-434A-9EAF-115FF2B52C7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77132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This exercise will prepare you for your first assessment. </a:t>
            </a:r>
          </a:p>
          <a:p>
            <a:endParaRPr lang="en-AU" dirty="0"/>
          </a:p>
          <a:p>
            <a:r>
              <a:rPr lang="en-AU" dirty="0"/>
              <a:t>Useful: </a:t>
            </a:r>
            <a:r>
              <a:rPr lang="en-AU" dirty="0">
                <a:hlinkClick r:id="rId3"/>
              </a:rPr>
              <a:t>https://www.northernbeaches.nsw.gov.au/community/place-making/discover-our-places/strategic-centres/manly-snapshot</a:t>
            </a:r>
            <a:endParaRPr lang="en-AU" dirty="0"/>
          </a:p>
          <a:p>
            <a:r>
              <a:rPr lang="en-AU" dirty="0">
                <a:hlinkClick r:id="rId4"/>
              </a:rPr>
              <a:t>https://www.tra.gov.au/domestic/domestic-visitor-profiles/domestic-visitor-profiles</a:t>
            </a:r>
            <a:endParaRPr lang="en-AU" dirty="0"/>
          </a:p>
          <a:p>
            <a:r>
              <a:rPr lang="en-AU" dirty="0">
                <a:hlinkClick r:id="rId5"/>
              </a:rPr>
              <a:t>Manly: https://quickstats.censusdata.abs.gov.au/census_services/getproduct/census/2016/quickstat/SSC12475</a:t>
            </a:r>
            <a:endParaRPr lang="en-AU" dirty="0"/>
          </a:p>
          <a:p>
            <a:r>
              <a:rPr lang="en-AU" dirty="0"/>
              <a:t>Darlinghurst: https://</a:t>
            </a:r>
            <a:r>
              <a:rPr lang="en-AU" dirty="0" err="1"/>
              <a:t>dbr.abs.gov.au</a:t>
            </a:r>
            <a:r>
              <a:rPr lang="en-AU" dirty="0"/>
              <a:t>/</a:t>
            </a:r>
            <a:r>
              <a:rPr lang="en-AU" dirty="0" err="1"/>
              <a:t>region.html?lyr</a:t>
            </a:r>
            <a:r>
              <a:rPr lang="en-AU" dirty="0"/>
              <a:t>=sa2&amp;rgn=117031329</a:t>
            </a:r>
          </a:p>
          <a:p>
            <a:r>
              <a:rPr lang="en-AU" dirty="0" err="1"/>
              <a:t>Microsuburbs</a:t>
            </a:r>
            <a:r>
              <a:rPr lang="en-AU" dirty="0"/>
              <a:t>: https://</a:t>
            </a:r>
            <a:r>
              <a:rPr lang="en-AU" dirty="0" err="1"/>
              <a:t>www.microburbs.com.au</a:t>
            </a:r>
            <a:r>
              <a:rPr lang="en-AU" dirty="0"/>
              <a:t>/NSW/Sydney/City/City-of-Sydney/Darlinghurst</a:t>
            </a:r>
          </a:p>
          <a:p>
            <a:r>
              <a:rPr lang="en-AU" dirty="0"/>
              <a:t>Sydney Suburb Guide: https://</a:t>
            </a:r>
            <a:r>
              <a:rPr lang="en-AU" dirty="0" err="1"/>
              <a:t>dreamingofdownunder.com</a:t>
            </a:r>
            <a:r>
              <a:rPr lang="en-AU" dirty="0"/>
              <a:t>/</a:t>
            </a:r>
            <a:r>
              <a:rPr lang="en-AU" dirty="0" err="1"/>
              <a:t>movetoaustralia</a:t>
            </a:r>
            <a:r>
              <a:rPr lang="en-AU" dirty="0"/>
              <a:t>/</a:t>
            </a:r>
            <a:r>
              <a:rPr lang="en-AU" dirty="0" err="1"/>
              <a:t>wheretoliveinaustralia</a:t>
            </a:r>
            <a:r>
              <a:rPr lang="en-AU" dirty="0"/>
              <a:t>/</a:t>
            </a:r>
            <a:r>
              <a:rPr lang="en-AU" dirty="0" err="1"/>
              <a:t>sydney</a:t>
            </a:r>
            <a:r>
              <a:rPr lang="en-AU" dirty="0"/>
              <a:t>-suburbs-guide-where-to-live-in-</a:t>
            </a:r>
            <a:r>
              <a:rPr lang="en-AU" dirty="0" err="1"/>
              <a:t>sydney</a:t>
            </a:r>
            <a:r>
              <a:rPr lang="en-AU" dirty="0"/>
              <a:t>/</a:t>
            </a:r>
          </a:p>
          <a:p>
            <a:r>
              <a:rPr lang="en-AU" dirty="0"/>
              <a:t>Tourism Australia Suburb Guide: https://</a:t>
            </a:r>
            <a:r>
              <a:rPr lang="en-AU" dirty="0" err="1"/>
              <a:t>www.australia.com</a:t>
            </a:r>
            <a:r>
              <a:rPr lang="en-AU" dirty="0"/>
              <a:t>/</a:t>
            </a:r>
            <a:r>
              <a:rPr lang="en-AU" dirty="0" err="1"/>
              <a:t>en-nz</a:t>
            </a:r>
            <a:r>
              <a:rPr lang="en-AU" dirty="0"/>
              <a:t>/places/</a:t>
            </a:r>
            <a:r>
              <a:rPr lang="en-AU" dirty="0" err="1"/>
              <a:t>sydney</a:t>
            </a:r>
            <a:r>
              <a:rPr lang="en-AU" dirty="0"/>
              <a:t>-and-surrounds/suburb-</a:t>
            </a:r>
            <a:r>
              <a:rPr lang="en-AU" dirty="0" err="1"/>
              <a:t>guide.html</a:t>
            </a:r>
            <a:endParaRPr lang="en-AU" dirty="0"/>
          </a:p>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18</a:t>
            </a:fld>
            <a:endParaRPr lang="en-US"/>
          </a:p>
        </p:txBody>
      </p:sp>
    </p:spTree>
    <p:extLst>
      <p:ext uri="{BB962C8B-B14F-4D97-AF65-F5344CB8AC3E}">
        <p14:creationId xmlns:p14="http://schemas.microsoft.com/office/powerpoint/2010/main" val="2958171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19</a:t>
            </a:fld>
            <a:endParaRPr lang="en-US"/>
          </a:p>
        </p:txBody>
      </p:sp>
    </p:spTree>
    <p:extLst>
      <p:ext uri="{BB962C8B-B14F-4D97-AF65-F5344CB8AC3E}">
        <p14:creationId xmlns:p14="http://schemas.microsoft.com/office/powerpoint/2010/main" val="1172842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These venues form part of your second assessment so do take notes.</a:t>
            </a:r>
          </a:p>
          <a:p>
            <a:endParaRPr lang="en-AU" dirty="0"/>
          </a:p>
          <a:p>
            <a:pPr marL="171450" indent="-171450">
              <a:buFont typeface="Arial" panose="020B0604020202020204" pitchFamily="34" charset="0"/>
              <a:buChar char="•"/>
            </a:pPr>
            <a:r>
              <a:rPr lang="en-AU" dirty="0"/>
              <a:t>Mo Diner, more casual and fast paced- can eat at the bar (next door to Momo). Fusion of Mediterranean dishes</a:t>
            </a:r>
          </a:p>
          <a:p>
            <a:pPr marL="171450" indent="-171450">
              <a:buFont typeface="Arial" panose="020B0604020202020204" pitchFamily="34" charset="0"/>
              <a:buChar char="•"/>
            </a:pPr>
            <a:r>
              <a:rPr lang="en-AU" dirty="0"/>
              <a:t>Momo slow paced- ethnic restaurant specialising in North African food with a modern twist. Can sit outside and smoke shish and drink mint tea, coffees</a:t>
            </a:r>
          </a:p>
          <a:p>
            <a:pPr marL="171450" indent="-171450">
              <a:buFont typeface="Arial" panose="020B0604020202020204" pitchFamily="34" charset="0"/>
              <a:buChar char="•"/>
            </a:pPr>
            <a:r>
              <a:rPr lang="en-AU" dirty="0"/>
              <a:t>Sketch- Eclectic design venue. French with elements of molecular gastronomy- highly </a:t>
            </a:r>
            <a:r>
              <a:rPr lang="en-AU" dirty="0" err="1"/>
              <a:t>instagrammable</a:t>
            </a:r>
            <a:r>
              <a:rPr lang="en-AU" dirty="0"/>
              <a:t> venue and food. More of a special occasion. A couple of blocks away from the other venues.</a:t>
            </a:r>
          </a:p>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21</a:t>
            </a:fld>
            <a:endParaRPr lang="en-US"/>
          </a:p>
        </p:txBody>
      </p:sp>
    </p:spTree>
    <p:extLst>
      <p:ext uri="{BB962C8B-B14F-4D97-AF65-F5344CB8AC3E}">
        <p14:creationId xmlns:p14="http://schemas.microsoft.com/office/powerpoint/2010/main" val="2562616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21B446-6C3A-434A-9EAF-115FF2B52C71}"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24150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title"/>
          </p:nvPr>
        </p:nvSpPr>
        <p:spPr>
          <a:xfrm>
            <a:off x="628651" y="365126"/>
            <a:ext cx="6902681" cy="1325563"/>
          </a:xfrm>
          <a:prstGeom prst="rect">
            <a:avLst/>
          </a:prstGeom>
        </p:spPr>
        <p:txBody>
          <a:bodyPr/>
          <a:lstStyle>
            <a:lvl1pPr>
              <a:defRPr b="0">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5" name="Text Placeholder 4"/>
          <p:cNvSpPr>
            <a:spLocks noGrp="1"/>
          </p:cNvSpPr>
          <p:nvPr>
            <p:ph type="body" sz="quarter" idx="10"/>
          </p:nvPr>
        </p:nvSpPr>
        <p:spPr>
          <a:xfrm>
            <a:off x="628650" y="1911351"/>
            <a:ext cx="8124825" cy="4622454"/>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365159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16832" y="-64549"/>
            <a:ext cx="12417893" cy="6938683"/>
          </a:xfrm>
          <a:prstGeom prst="rect">
            <a:avLst/>
          </a:prstGeom>
        </p:spPr>
      </p:pic>
      <p:sp>
        <p:nvSpPr>
          <p:cNvPr id="4" name="Title 3"/>
          <p:cNvSpPr>
            <a:spLocks noGrp="1"/>
          </p:cNvSpPr>
          <p:nvPr>
            <p:ph type="title"/>
          </p:nvPr>
        </p:nvSpPr>
        <p:spPr>
          <a:xfrm>
            <a:off x="628650" y="365126"/>
            <a:ext cx="7886700" cy="1325563"/>
          </a:xfrm>
          <a:prstGeom prst="rect">
            <a:avLst/>
          </a:prstGeom>
        </p:spPr>
        <p:txBody>
          <a:bodyPr/>
          <a:lstStyle>
            <a:lvl1pPr>
              <a:defRPr>
                <a:solidFill>
                  <a:schemeClr val="bg1"/>
                </a:solidFill>
              </a:defRPr>
            </a:lvl1pPr>
          </a:lstStyle>
          <a:p>
            <a:r>
              <a:rPr lang="en-US" dirty="0"/>
              <a:t>Click to edit Master title style</a:t>
            </a:r>
            <a:endParaRPr lang="en-AU" dirty="0"/>
          </a:p>
        </p:txBody>
      </p:sp>
      <p:sp>
        <p:nvSpPr>
          <p:cNvPr id="5" name="Date Placeholder 4"/>
          <p:cNvSpPr>
            <a:spLocks noGrp="1"/>
          </p:cNvSpPr>
          <p:nvPr>
            <p:ph type="dt" sz="half" idx="10"/>
          </p:nvPr>
        </p:nvSpPr>
        <p:spPr>
          <a:xfrm>
            <a:off x="628650" y="6076951"/>
            <a:ext cx="2057400" cy="365125"/>
          </a:xfrm>
        </p:spPr>
        <p:txBody>
          <a:bodyPr/>
          <a:lstStyle>
            <a:lvl1pPr>
              <a:defRPr>
                <a:solidFill>
                  <a:schemeClr val="bg1"/>
                </a:solidFill>
                <a:latin typeface="Arial" panose="020B0604020202020204" pitchFamily="34" charset="0"/>
                <a:cs typeface="Arial" panose="020B0604020202020204" pitchFamily="34" charset="0"/>
              </a:defRPr>
            </a:lvl1pPr>
          </a:lstStyle>
          <a:p>
            <a:fld id="{543CD403-54AC-49B0-BCE8-20FF98AC2FFD}" type="datetimeFigureOut">
              <a:rPr lang="en-AU" smtClean="0"/>
              <a:pPr/>
              <a:t>9/9/21</a:t>
            </a:fld>
            <a:endParaRPr lang="en-AU" dirty="0"/>
          </a:p>
        </p:txBody>
      </p:sp>
      <p:sp>
        <p:nvSpPr>
          <p:cNvPr id="6" name="Slide Number Placeholder 5"/>
          <p:cNvSpPr>
            <a:spLocks noGrp="1"/>
          </p:cNvSpPr>
          <p:nvPr>
            <p:ph type="sldNum" sz="quarter" idx="11"/>
          </p:nvPr>
        </p:nvSpPr>
        <p:spPr>
          <a:xfrm>
            <a:off x="6457950" y="6076951"/>
            <a:ext cx="2057400" cy="365125"/>
          </a:xfrm>
        </p:spPr>
        <p:txBody>
          <a:bodyPr/>
          <a:lstStyle>
            <a:lvl1pPr>
              <a:defRPr>
                <a:solidFill>
                  <a:schemeClr val="bg1"/>
                </a:solidFill>
                <a:latin typeface="Arial" panose="020B0604020202020204" pitchFamily="34" charset="0"/>
                <a:cs typeface="Arial" panose="020B0604020202020204" pitchFamily="34" charset="0"/>
              </a:defRPr>
            </a:lvl1pPr>
          </a:lstStyle>
          <a:p>
            <a:fld id="{7E3E055E-1006-4691-A728-C6D4B59F1965}" type="slidenum">
              <a:rPr lang="en-AU" smtClean="0"/>
              <a:pPr/>
              <a:t>‹#›</a:t>
            </a:fld>
            <a:endParaRPr lang="en-AU" dirty="0"/>
          </a:p>
        </p:txBody>
      </p:sp>
    </p:spTree>
    <p:extLst>
      <p:ext uri="{BB962C8B-B14F-4D97-AF65-F5344CB8AC3E}">
        <p14:creationId xmlns:p14="http://schemas.microsoft.com/office/powerpoint/2010/main" val="4017771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543CD403-54AC-49B0-BCE8-20FF98AC2FFD}" type="datetimeFigureOut">
              <a:rPr lang="en-AU" smtClean="0"/>
              <a:t>9/9/21</a:t>
            </a:fld>
            <a:endParaRPr lang="en-AU"/>
          </a:p>
        </p:txBody>
      </p:sp>
      <p:sp>
        <p:nvSpPr>
          <p:cNvPr id="4" name="Slide Number Placeholder 3"/>
          <p:cNvSpPr>
            <a:spLocks noGrp="1"/>
          </p:cNvSpPr>
          <p:nvPr>
            <p:ph type="sldNum" sz="quarter" idx="11"/>
          </p:nvPr>
        </p:nvSpPr>
        <p:spPr/>
        <p:txBody>
          <a:bodyPr/>
          <a:lstStyle/>
          <a:p>
            <a:fld id="{7E3E055E-1006-4691-A728-C6D4B59F1965}" type="slidenum">
              <a:rPr lang="en-AU" smtClean="0"/>
              <a:t>‹#›</a:t>
            </a:fld>
            <a:endParaRPr lang="en-AU"/>
          </a:p>
        </p:txBody>
      </p:sp>
      <p:sp>
        <p:nvSpPr>
          <p:cNvPr id="6" name="Content Placeholder 5"/>
          <p:cNvSpPr>
            <a:spLocks noGrp="1"/>
          </p:cNvSpPr>
          <p:nvPr>
            <p:ph sz="quarter" idx="12"/>
          </p:nvPr>
        </p:nvSpPr>
        <p:spPr>
          <a:xfrm>
            <a:off x="628650" y="1930400"/>
            <a:ext cx="6905625" cy="3937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080956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1" y="365126"/>
            <a:ext cx="6491201" cy="1325563"/>
          </a:xfrm>
          <a:prstGeom prst="rect">
            <a:avLst/>
          </a:prstGeom>
        </p:spPr>
        <p:txBody>
          <a:bodyPr/>
          <a:lstStyle/>
          <a:p>
            <a:r>
              <a:rPr lang="en-US" dirty="0"/>
              <a:t>Click to edit Master title style</a:t>
            </a:r>
            <a:endParaRPr lang="en-AU" dirty="0"/>
          </a:p>
        </p:txBody>
      </p:sp>
      <p:sp>
        <p:nvSpPr>
          <p:cNvPr id="4" name="Content Placeholder 3"/>
          <p:cNvSpPr>
            <a:spLocks noGrp="1"/>
          </p:cNvSpPr>
          <p:nvPr>
            <p:ph sz="quarter" idx="10"/>
          </p:nvPr>
        </p:nvSpPr>
        <p:spPr>
          <a:xfrm>
            <a:off x="628651" y="1870076"/>
            <a:ext cx="7962900" cy="4454525"/>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419498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6890212" cy="1325563"/>
          </a:xfrm>
          <a:prstGeom prst="rect">
            <a:avLst/>
          </a:prstGeom>
        </p:spPr>
        <p:txBody>
          <a:bodyPr/>
          <a:lstStyle/>
          <a:p>
            <a:r>
              <a:rPr lang="en-US"/>
              <a:t>Click to edit Master title style</a:t>
            </a:r>
            <a:endParaRPr lang="en-AU"/>
          </a:p>
        </p:txBody>
      </p:sp>
      <p:sp>
        <p:nvSpPr>
          <p:cNvPr id="4" name="Content Placeholder 3"/>
          <p:cNvSpPr>
            <a:spLocks noGrp="1"/>
          </p:cNvSpPr>
          <p:nvPr>
            <p:ph sz="quarter" idx="10"/>
          </p:nvPr>
        </p:nvSpPr>
        <p:spPr>
          <a:xfrm>
            <a:off x="628650" y="1903414"/>
            <a:ext cx="7886700" cy="462207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441665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6890212" cy="1325563"/>
          </a:xfrm>
          <a:prstGeom prst="rect">
            <a:avLst/>
          </a:prstGeom>
        </p:spPr>
        <p:txBody>
          <a:bodyPr/>
          <a:lstStyle>
            <a:lvl1pPr>
              <a:defRPr b="0"/>
            </a:lvl1pPr>
          </a:lstStyle>
          <a:p>
            <a:r>
              <a:rPr lang="en-US" dirty="0"/>
              <a:t>Click to edit Master title style</a:t>
            </a:r>
            <a:endParaRPr lang="en-AU" dirty="0"/>
          </a:p>
        </p:txBody>
      </p:sp>
      <p:sp>
        <p:nvSpPr>
          <p:cNvPr id="4" name="Content Placeholder 3"/>
          <p:cNvSpPr>
            <a:spLocks noGrp="1"/>
          </p:cNvSpPr>
          <p:nvPr>
            <p:ph sz="quarter" idx="10"/>
          </p:nvPr>
        </p:nvSpPr>
        <p:spPr>
          <a:xfrm>
            <a:off x="628650" y="1903414"/>
            <a:ext cx="2952750" cy="4622078"/>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Content Placeholder 4"/>
          <p:cNvSpPr>
            <a:spLocks noGrp="1"/>
          </p:cNvSpPr>
          <p:nvPr>
            <p:ph sz="quarter" idx="11"/>
          </p:nvPr>
        </p:nvSpPr>
        <p:spPr>
          <a:xfrm>
            <a:off x="4102101" y="1903413"/>
            <a:ext cx="3416697" cy="4622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011854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8530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lgn="ct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Tree>
    <p:extLst>
      <p:ext uri="{BB962C8B-B14F-4D97-AF65-F5344CB8AC3E}">
        <p14:creationId xmlns:p14="http://schemas.microsoft.com/office/powerpoint/2010/main" val="2051624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lgn="ctr">
              <a:defRPr b="1">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5" name="Online Image Placeholder 4"/>
          <p:cNvSpPr>
            <a:spLocks noGrp="1"/>
          </p:cNvSpPr>
          <p:nvPr>
            <p:ph type="clipArt" sz="quarter" idx="10"/>
          </p:nvPr>
        </p:nvSpPr>
        <p:spPr>
          <a:xfrm>
            <a:off x="733425" y="2273300"/>
            <a:ext cx="2771775" cy="2641600"/>
          </a:xfrm>
          <a:prstGeom prst="rect">
            <a:avLst/>
          </a:prstGeom>
        </p:spPr>
        <p:txBody>
          <a:bodyPr/>
          <a:lstStyle/>
          <a:p>
            <a:endParaRPr lang="en-AU" dirty="0"/>
          </a:p>
        </p:txBody>
      </p:sp>
      <p:sp>
        <p:nvSpPr>
          <p:cNvPr id="7" name="Picture Placeholder 6"/>
          <p:cNvSpPr>
            <a:spLocks noGrp="1"/>
          </p:cNvSpPr>
          <p:nvPr>
            <p:ph type="pic" sz="quarter" idx="11"/>
          </p:nvPr>
        </p:nvSpPr>
        <p:spPr>
          <a:xfrm>
            <a:off x="5743575" y="2273300"/>
            <a:ext cx="2771775" cy="2641600"/>
          </a:xfrm>
          <a:prstGeom prst="rect">
            <a:avLst/>
          </a:prstGeom>
        </p:spPr>
        <p:txBody>
          <a:bodyPr/>
          <a:lstStyle/>
          <a:p>
            <a:endParaRPr lang="en-AU"/>
          </a:p>
        </p:txBody>
      </p:sp>
    </p:spTree>
    <p:extLst>
      <p:ext uri="{BB962C8B-B14F-4D97-AF65-F5344CB8AC3E}">
        <p14:creationId xmlns:p14="http://schemas.microsoft.com/office/powerpoint/2010/main" val="4053139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4" name="Text Placeholder 3"/>
          <p:cNvSpPr>
            <a:spLocks noGrp="1"/>
          </p:cNvSpPr>
          <p:nvPr>
            <p:ph type="body" sz="quarter" idx="10"/>
          </p:nvPr>
        </p:nvSpPr>
        <p:spPr>
          <a:xfrm>
            <a:off x="819150" y="5092700"/>
            <a:ext cx="7877175" cy="1549400"/>
          </a:xfrm>
          <a:prstGeom prst="rect">
            <a:avLst/>
          </a:prstGeom>
        </p:spPr>
        <p:txBody>
          <a:bodyPr/>
          <a:lstStyle>
            <a:lvl1pPr marL="0" indent="0">
              <a:buNone/>
              <a:defRPr>
                <a:solidFill>
                  <a:schemeClr val="bg1"/>
                </a:solidFill>
                <a:latin typeface="Arial" panose="020B0604020202020204" pitchFamily="34" charset="0"/>
                <a:cs typeface="Arial" panose="020B0604020202020204" pitchFamily="34" charset="0"/>
              </a:defRPr>
            </a:lvl1pPr>
            <a:lvl2pPr marL="342900" indent="0">
              <a:buNone/>
              <a:defRPr>
                <a:solidFill>
                  <a:schemeClr val="bg1"/>
                </a:solidFill>
                <a:latin typeface="Arial" panose="020B0604020202020204" pitchFamily="34" charset="0"/>
                <a:cs typeface="Arial" panose="020B0604020202020204" pitchFamily="34" charset="0"/>
              </a:defRPr>
            </a:lvl2pPr>
            <a:lvl3pPr marL="685800" indent="0">
              <a:buNone/>
              <a:defRPr>
                <a:solidFill>
                  <a:schemeClr val="bg1"/>
                </a:solidFill>
                <a:latin typeface="Arial" panose="020B0604020202020204" pitchFamily="34" charset="0"/>
                <a:cs typeface="Arial" panose="020B0604020202020204" pitchFamily="34" charset="0"/>
              </a:defRPr>
            </a:lvl3pPr>
            <a:lvl4pPr marL="1028700" indent="0">
              <a:buNone/>
              <a:defRPr>
                <a:solidFill>
                  <a:schemeClr val="bg1"/>
                </a:solidFill>
                <a:latin typeface="Arial" panose="020B0604020202020204" pitchFamily="34" charset="0"/>
                <a:cs typeface="Arial" panose="020B0604020202020204" pitchFamily="34" charset="0"/>
              </a:defRPr>
            </a:lvl4pPr>
            <a:lvl5pPr marL="1371600" indent="0">
              <a:buNone/>
              <a:defRPr>
                <a:solidFill>
                  <a:schemeClr val="bg1"/>
                </a:solidFill>
                <a:latin typeface="Arial" panose="020B0604020202020204" pitchFamily="34" charset="0"/>
                <a:cs typeface="Arial" panose="020B0604020202020204" pitchFamily="34" charset="0"/>
              </a:defRPr>
            </a:lvl5pPr>
          </a:lstStyle>
          <a:p>
            <a:pPr lvl="0"/>
            <a:r>
              <a:rPr lang="en-US" dirty="0"/>
              <a:t>Edit Master text styles</a:t>
            </a:r>
          </a:p>
          <a:p>
            <a:pPr lvl="1"/>
            <a:endParaRPr lang="en-US" dirty="0"/>
          </a:p>
        </p:txBody>
      </p:sp>
    </p:spTree>
    <p:extLst>
      <p:ext uri="{BB962C8B-B14F-4D97-AF65-F5344CB8AC3E}">
        <p14:creationId xmlns:p14="http://schemas.microsoft.com/office/powerpoint/2010/main" val="1443219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3523DE92-A298-4BA1-8A12-1C95D33288B5}" type="slidenum">
              <a:rPr lang="en-AU" smtClean="0"/>
              <a:pPr/>
              <a:t>‹#›</a:t>
            </a:fld>
            <a:endParaRPr lang="en-AU" dirty="0"/>
          </a:p>
        </p:txBody>
      </p:sp>
      <p:sp>
        <p:nvSpPr>
          <p:cNvPr id="4" name="Footer Placeholder 3"/>
          <p:cNvSpPr>
            <a:spLocks noGrp="1"/>
          </p:cNvSpPr>
          <p:nvPr>
            <p:ph type="ftr" sz="quarter" idx="11"/>
          </p:nvPr>
        </p:nvSpPr>
        <p:spPr>
          <a:xfrm>
            <a:off x="647700" y="6407151"/>
            <a:ext cx="3086100" cy="365125"/>
          </a:xfrm>
          <a:prstGeom prst="rect">
            <a:avLst/>
          </a:prstGeom>
        </p:spPr>
        <p:txBody>
          <a:bodyPr/>
          <a:lstStyle/>
          <a:p>
            <a:endParaRPr lang="en-US">
              <a:latin typeface="Arial" panose="020B0604020202020204" pitchFamily="34" charset="0"/>
              <a:cs typeface="Arial" panose="020B0604020202020204" pitchFamily="34" charset="0"/>
            </a:endParaRPr>
          </a:p>
          <a:p>
            <a:endParaRPr lang="en-AU" dirty="0"/>
          </a:p>
        </p:txBody>
      </p:sp>
      <p:sp>
        <p:nvSpPr>
          <p:cNvPr id="6" name="Content Placeholder 5"/>
          <p:cNvSpPr>
            <a:spLocks noGrp="1"/>
          </p:cNvSpPr>
          <p:nvPr>
            <p:ph sz="quarter" idx="12"/>
          </p:nvPr>
        </p:nvSpPr>
        <p:spPr>
          <a:xfrm>
            <a:off x="647700" y="1943100"/>
            <a:ext cx="6553200" cy="4191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832525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5453157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48936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12028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9/9/21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075405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9/9/21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60444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9/9/21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409047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9/9/21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74931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20383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69097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354055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051311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4247494"/>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9/9/21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
        <p:nvSpPr>
          <p:cNvPr id="7" name="Title 6"/>
          <p:cNvSpPr>
            <a:spLocks noGrp="1"/>
          </p:cNvSpPr>
          <p:nvPr>
            <p:ph type="title"/>
          </p:nvPr>
        </p:nvSpPr>
        <p:spPr>
          <a:xfrm>
            <a:off x="104217" y="55845"/>
            <a:ext cx="7886700" cy="1325563"/>
          </a:xfrm>
        </p:spPr>
        <p:txBody>
          <a:bodyPr/>
          <a:lstStyle/>
          <a:p>
            <a:r>
              <a:rPr lang="en-US"/>
              <a:t>Click to edit Master title style</a:t>
            </a:r>
            <a:endParaRPr lang="en-AU"/>
          </a:p>
        </p:txBody>
      </p:sp>
    </p:spTree>
    <p:extLst>
      <p:ext uri="{BB962C8B-B14F-4D97-AF65-F5344CB8AC3E}">
        <p14:creationId xmlns:p14="http://schemas.microsoft.com/office/powerpoint/2010/main" val="2172861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9/9/21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0040625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61C505-66E0-4B2C-A263-C30CB4C73B94}" type="datetimeFigureOut">
              <a:rPr lang="en-AU" smtClean="0"/>
              <a:t>9/9/21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5494657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3561C505-66E0-4B2C-A263-C30CB4C73B94}" type="datetimeFigureOut">
              <a:rPr lang="en-AU" smtClean="0"/>
              <a:t>9/9/21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5332471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3561C505-66E0-4B2C-A263-C30CB4C73B94}" type="datetimeFigureOut">
              <a:rPr lang="en-AU" smtClean="0"/>
              <a:t>9/9/21</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1999398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3561C505-66E0-4B2C-A263-C30CB4C73B94}" type="datetimeFigureOut">
              <a:rPr lang="en-AU" smtClean="0"/>
              <a:t>9/9/21</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35509503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61C505-66E0-4B2C-A263-C30CB4C73B94}" type="datetimeFigureOut">
              <a:rPr lang="en-AU" smtClean="0"/>
              <a:t>9/9/21</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9677894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61C505-66E0-4B2C-A263-C30CB4C73B94}" type="datetimeFigureOut">
              <a:rPr lang="en-AU" smtClean="0"/>
              <a:t>9/9/21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34456276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61C505-66E0-4B2C-A263-C30CB4C73B94}" type="datetimeFigureOut">
              <a:rPr lang="en-AU" smtClean="0"/>
              <a:t>9/9/21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3731529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9/9/21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18642650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9/9/21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3433998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image" Target="../media/image3.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5.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p:cNvPicPr>
          <p:nvPr userDrawn="1"/>
        </p:nvPicPr>
        <p:blipFill rotWithShape="1">
          <a:blip r:embed="rId9" cstate="email">
            <a:extLst>
              <a:ext uri="{28A0092B-C50C-407E-A947-70E740481C1C}">
                <a14:useLocalDpi xmlns:a14="http://schemas.microsoft.com/office/drawing/2010/main"/>
              </a:ext>
            </a:extLst>
          </a:blip>
          <a:srcRect/>
          <a:stretch/>
        </p:blipFill>
        <p:spPr>
          <a:xfrm>
            <a:off x="-60960" y="0"/>
            <a:ext cx="9204960" cy="1152000"/>
          </a:xfrm>
          <a:prstGeom prst="rect">
            <a:avLst/>
          </a:prstGeom>
        </p:spPr>
      </p:pic>
      <p:sp>
        <p:nvSpPr>
          <p:cNvPr id="2" name="Title Placeholder 1"/>
          <p:cNvSpPr>
            <a:spLocks noGrp="1"/>
          </p:cNvSpPr>
          <p:nvPr>
            <p:ph type="title"/>
          </p:nvPr>
        </p:nvSpPr>
        <p:spPr>
          <a:xfrm>
            <a:off x="628650" y="365126"/>
            <a:ext cx="6905625"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4" name="Text Placeholder 3"/>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Date Placeholder 4"/>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43CD403-54AC-49B0-BCE8-20FF98AC2FFD}" type="datetimeFigureOut">
              <a:rPr lang="en-AU" smtClean="0"/>
              <a:t>9/9/21</a:t>
            </a:fld>
            <a:endParaRPr lang="en-A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E3E055E-1006-4691-A728-C6D4B59F1965}" type="slidenum">
              <a:rPr lang="en-AU" smtClean="0"/>
              <a:t>‹#›</a:t>
            </a:fld>
            <a:endParaRPr lang="en-AU"/>
          </a:p>
        </p:txBody>
      </p:sp>
    </p:spTree>
    <p:extLst>
      <p:ext uri="{BB962C8B-B14F-4D97-AF65-F5344CB8AC3E}">
        <p14:creationId xmlns:p14="http://schemas.microsoft.com/office/powerpoint/2010/main" val="3634191078"/>
      </p:ext>
    </p:extLst>
  </p:cSld>
  <p:clrMap bg1="lt1" tx1="dk1" bg2="lt2" tx2="dk2" accent1="accent1" accent2="accent2" accent3="accent3" accent4="accent4" accent5="accent5" accent6="accent6" hlink="hlink" folHlink="folHlink"/>
  <p:sldLayoutIdLst>
    <p:sldLayoutId id="2147483674" r:id="rId1"/>
    <p:sldLayoutId id="2147483677" r:id="rId2"/>
    <p:sldLayoutId id="2147483686" r:id="rId3"/>
    <p:sldLayoutId id="2147483680" r:id="rId4"/>
    <p:sldLayoutId id="2147483681" r:id="rId5"/>
    <p:sldLayoutId id="2147483690" r:id="rId6"/>
    <p:sldLayoutId id="2147483730" r:id="rId7"/>
  </p:sldLayoutIdLst>
  <p:txStyles>
    <p:titleStyle>
      <a:lvl1pPr algn="l" defTabSz="685800" rtl="0" eaLnBrk="1" latinLnBrk="0" hangingPunct="1">
        <a:lnSpc>
          <a:spcPct val="90000"/>
        </a:lnSpc>
        <a:spcBef>
          <a:spcPct val="0"/>
        </a:spcBef>
        <a:buNone/>
        <a:defRPr sz="3300" b="1"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60960" y="-80683"/>
            <a:ext cx="9248503" cy="6938683"/>
          </a:xfrm>
          <a:prstGeom prst="rect">
            <a:avLst/>
          </a:prstGeom>
        </p:spPr>
      </p:pic>
    </p:spTree>
    <p:extLst>
      <p:ext uri="{BB962C8B-B14F-4D97-AF65-F5344CB8AC3E}">
        <p14:creationId xmlns:p14="http://schemas.microsoft.com/office/powerpoint/2010/main" val="3336646731"/>
      </p:ext>
    </p:extLst>
  </p:cSld>
  <p:clrMap bg1="lt1" tx1="dk1" bg2="lt2" tx2="dk2" accent1="accent1" accent2="accent2" accent3="accent3" accent4="accent4" accent5="accent5" accent6="accent6" hlink="hlink" folHlink="folHlink"/>
  <p:sldLayoutIdLst>
    <p:sldLayoutId id="2147483684" r:id="rId1"/>
    <p:sldLayoutId id="2147483688" r:id="rId2"/>
    <p:sldLayoutId id="2147483689"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t="-1"/>
          <a:stretch/>
        </p:blipFill>
        <p:spPr>
          <a:xfrm>
            <a:off x="-60960" y="0"/>
            <a:ext cx="9204960" cy="6891251"/>
          </a:xfrm>
          <a:prstGeom prst="rect">
            <a:avLst/>
          </a:prstGeom>
        </p:spPr>
      </p:pic>
      <p:sp>
        <p:nvSpPr>
          <p:cNvPr id="2" name="Title Placeholder 1"/>
          <p:cNvSpPr>
            <a:spLocks noGrp="1"/>
          </p:cNvSpPr>
          <p:nvPr>
            <p:ph type="title"/>
          </p:nvPr>
        </p:nvSpPr>
        <p:spPr>
          <a:xfrm>
            <a:off x="628650" y="365126"/>
            <a:ext cx="6943725"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5" name="Text Placeholder 4"/>
          <p:cNvSpPr>
            <a:spLocks noGrp="1"/>
          </p:cNvSpPr>
          <p:nvPr>
            <p:ph type="body" idx="1"/>
          </p:nvPr>
        </p:nvSpPr>
        <p:spPr>
          <a:xfrm>
            <a:off x="628650" y="1825625"/>
            <a:ext cx="6943725"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4"/>
          </p:nvPr>
        </p:nvSpPr>
        <p:spPr>
          <a:xfrm>
            <a:off x="5353050" y="6389775"/>
            <a:ext cx="2057400"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3523DE92-A298-4BA1-8A12-1C95D33288B5}" type="slidenum">
              <a:rPr lang="en-AU" smtClean="0"/>
              <a:pPr/>
              <a:t>‹#›</a:t>
            </a:fld>
            <a:endParaRPr lang="en-AU" dirty="0"/>
          </a:p>
        </p:txBody>
      </p:sp>
      <p:sp>
        <p:nvSpPr>
          <p:cNvPr id="8" name="Date Placeholder 7"/>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0812649-D2F1-495C-A6D7-F9BEBEA50CD3}" type="datetimeFigureOut">
              <a:rPr lang="en-AU" smtClean="0"/>
              <a:t>9/9/21</a:t>
            </a:fld>
            <a:endParaRPr lang="en-AU"/>
          </a:p>
        </p:txBody>
      </p:sp>
    </p:spTree>
    <p:extLst>
      <p:ext uri="{BB962C8B-B14F-4D97-AF65-F5344CB8AC3E}">
        <p14:creationId xmlns:p14="http://schemas.microsoft.com/office/powerpoint/2010/main" val="2996132542"/>
      </p:ext>
    </p:extLst>
  </p:cSld>
  <p:clrMap bg1="lt1" tx1="dk1" bg2="lt2" tx2="dk2" accent1="accent1" accent2="accent2" accent3="accent3" accent4="accent4" accent5="accent5" accent6="accent6" hlink="hlink" folHlink="folHlink"/>
  <p:sldLayoutIdLst>
    <p:sldLayoutId id="2147483687" r:id="rId1"/>
  </p:sldLayoutIdLst>
  <p:txStyles>
    <p:titleStyle>
      <a:lvl1pPr algn="l" defTabSz="685800" rtl="0" eaLnBrk="1" latinLnBrk="0" hangingPunct="1">
        <a:lnSpc>
          <a:spcPct val="90000"/>
        </a:lnSpc>
        <a:spcBef>
          <a:spcPct val="0"/>
        </a:spcBef>
        <a:buNone/>
        <a:defRPr sz="3300" b="0"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87086" y="-13357"/>
            <a:ext cx="9239795" cy="6938683"/>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3CD403-54AC-49B0-BCE8-20FF98AC2FFD}" type="datetimeFigureOut">
              <a:rPr lang="en-AU" smtClean="0"/>
              <a:t>9/9/21</a:t>
            </a:fld>
            <a:endParaRPr lang="en-A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E055E-1006-4691-A728-C6D4B59F1965}" type="slidenum">
              <a:rPr lang="en-AU" smtClean="0"/>
              <a:t>‹#›</a:t>
            </a:fld>
            <a:endParaRPr lang="en-AU"/>
          </a:p>
        </p:txBody>
      </p:sp>
    </p:spTree>
    <p:extLst>
      <p:ext uri="{BB962C8B-B14F-4D97-AF65-F5344CB8AC3E}">
        <p14:creationId xmlns:p14="http://schemas.microsoft.com/office/powerpoint/2010/main" val="243959240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3561C505-66E0-4B2C-A263-C30CB4C73B94}" type="datetimeFigureOut">
              <a:rPr lang="en-AU" smtClean="0"/>
              <a:pPr/>
              <a:t>9/9/21</a:t>
            </a:fld>
            <a:endParaRPr lang="en-AU"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AU"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05D102BD-CA11-4784-9F5C-0405CA038AAD}" type="slidenum">
              <a:rPr lang="en-AU" smtClean="0"/>
              <a:pPr/>
              <a:t>‹#›</a:t>
            </a:fld>
            <a:endParaRPr lang="en-AU" dirty="0"/>
          </a:p>
        </p:txBody>
      </p:sp>
      <p:sp>
        <p:nvSpPr>
          <p:cNvPr id="7" name="Rectangle 6"/>
          <p:cNvSpPr/>
          <p:nvPr userDrawn="1"/>
        </p:nvSpPr>
        <p:spPr>
          <a:xfrm>
            <a:off x="3365" y="-7104"/>
            <a:ext cx="9282793" cy="1415405"/>
          </a:xfrm>
          <a:prstGeom prst="rect">
            <a:avLst/>
          </a:prstGeom>
          <a:solidFill>
            <a:srgbClr val="1222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b="0" i="0" dirty="0">
              <a:latin typeface="Arial" panose="020B0604020202020204" pitchFamily="34" charset="0"/>
            </a:endParaRPr>
          </a:p>
        </p:txBody>
      </p:sp>
      <p:pic>
        <p:nvPicPr>
          <p:cNvPr id="8" name="Picture 7"/>
          <p:cNvPicPr>
            <a:picLocks noChangeAspect="1"/>
          </p:cNvPicPr>
          <p:nvPr userDrawn="1"/>
        </p:nvPicPr>
        <p:blipFill rotWithShape="1">
          <a:blip r:embed="rId13" cstate="email">
            <a:extLst>
              <a:ext uri="{BEBA8EAE-BF5A-486C-A8C5-ECC9F3942E4B}">
                <a14:imgProps xmlns:a14="http://schemas.microsoft.com/office/drawing/2010/main">
                  <a14:imgLayer r:embed="rId14">
                    <a14:imgEffect>
                      <a14:backgroundRemoval t="8939" b="89385" l="9955" r="100000">
                        <a14:foregroundMark x1="90155" y1="32174" x2="90069" y2="56522"/>
                      </a14:backgroundRemoval>
                    </a14:imgEffect>
                  </a14:imgLayer>
                </a14:imgProps>
              </a:ext>
              <a:ext uri="{28A0092B-C50C-407E-A947-70E740481C1C}">
                <a14:useLocalDpi xmlns:a14="http://schemas.microsoft.com/office/drawing/2010/main"/>
              </a:ext>
            </a:extLst>
          </a:blip>
          <a:srcRect/>
          <a:stretch/>
        </p:blipFill>
        <p:spPr>
          <a:xfrm>
            <a:off x="-1876778" y="-62258"/>
            <a:ext cx="11002076" cy="1102171"/>
          </a:xfrm>
          <a:prstGeom prst="rect">
            <a:avLst/>
          </a:prstGeom>
        </p:spPr>
      </p:pic>
      <p:sp>
        <p:nvSpPr>
          <p:cNvPr id="2" name="Title Placeholder 1"/>
          <p:cNvSpPr>
            <a:spLocks noGrp="1"/>
          </p:cNvSpPr>
          <p:nvPr>
            <p:ph type="title"/>
          </p:nvPr>
        </p:nvSpPr>
        <p:spPr>
          <a:xfrm>
            <a:off x="104217" y="82739"/>
            <a:ext cx="78867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Tree>
    <p:extLst>
      <p:ext uri="{BB962C8B-B14F-4D97-AF65-F5344CB8AC3E}">
        <p14:creationId xmlns:p14="http://schemas.microsoft.com/office/powerpoint/2010/main" val="2041389762"/>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diagramLayout" Target="../diagrams/layout1.xml"/><Relationship Id="rId7" Type="http://schemas.openxmlformats.org/officeDocument/2006/relationships/image" Target="../media/image7.pn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jpeg"/><Relationship Id="rId1" Type="http://schemas.openxmlformats.org/officeDocument/2006/relationships/slideLayout" Target="../slideLayouts/slideLayout1.xml"/><Relationship Id="rId5" Type="http://schemas.openxmlformats.org/officeDocument/2006/relationships/image" Target="../media/image21.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2.png"/><Relationship Id="rId1" Type="http://schemas.openxmlformats.org/officeDocument/2006/relationships/slideLayout" Target="../slideLayouts/slideLayout1.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8" Type="http://schemas.openxmlformats.org/officeDocument/2006/relationships/image" Target="../media/image24.tiff"/><Relationship Id="rId13" Type="http://schemas.openxmlformats.org/officeDocument/2006/relationships/image" Target="../media/image29.tiff"/><Relationship Id="rId3" Type="http://schemas.openxmlformats.org/officeDocument/2006/relationships/diagramLayout" Target="../diagrams/layout2.xml"/><Relationship Id="rId7" Type="http://schemas.openxmlformats.org/officeDocument/2006/relationships/image" Target="../media/image23.tiff"/><Relationship Id="rId12" Type="http://schemas.openxmlformats.org/officeDocument/2006/relationships/image" Target="../media/image28.tiff"/><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11" Type="http://schemas.openxmlformats.org/officeDocument/2006/relationships/image" Target="../media/image27.tiff"/><Relationship Id="rId5" Type="http://schemas.openxmlformats.org/officeDocument/2006/relationships/diagramColors" Target="../diagrams/colors2.xml"/><Relationship Id="rId10" Type="http://schemas.openxmlformats.org/officeDocument/2006/relationships/image" Target="../media/image26.tiff"/><Relationship Id="rId4" Type="http://schemas.openxmlformats.org/officeDocument/2006/relationships/diagramQuickStyle" Target="../diagrams/quickStyle2.xml"/><Relationship Id="rId9" Type="http://schemas.openxmlformats.org/officeDocument/2006/relationships/image" Target="../media/image25.tiff"/><Relationship Id="rId14" Type="http://schemas.openxmlformats.org/officeDocument/2006/relationships/image" Target="../media/image30.tiff"/></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1.jpeg"/><Relationship Id="rId1" Type="http://schemas.openxmlformats.org/officeDocument/2006/relationships/slideLayout" Target="../slideLayouts/slideLayout1.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3.tiff"/><Relationship Id="rId5" Type="http://schemas.microsoft.com/office/2007/relationships/hdphoto" Target="../media/hdphoto2.wdp"/><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xml"/><Relationship Id="rId5" Type="http://schemas.microsoft.com/office/2007/relationships/hdphoto" Target="../media/hdphoto2.wdp"/><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7" Type="http://schemas.microsoft.com/office/2007/relationships/hdphoto" Target="../media/hdphoto2.wdp"/><Relationship Id="rId2" Type="http://schemas.openxmlformats.org/officeDocument/2006/relationships/image" Target="../media/image40.jpeg"/><Relationship Id="rId1" Type="http://schemas.openxmlformats.org/officeDocument/2006/relationships/slideLayout" Target="../slideLayouts/slideLayout1.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png"/><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54.jpe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18.xml.rels><?xml version="1.0" encoding="UTF-8" standalone="yes"?>
<Relationships xmlns="http://schemas.openxmlformats.org/package/2006/relationships"><Relationship Id="rId3" Type="http://schemas.openxmlformats.org/officeDocument/2006/relationships/image" Target="../media/image58.tif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icms.padlet.org/nassima_kennedy1/ga5c9n7z5lep115c" TargetMode="External"/><Relationship Id="rId5" Type="http://schemas.microsoft.com/office/2007/relationships/hdphoto" Target="../media/hdphoto2.wdp"/><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59.tiff"/><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1.tiff"/><Relationship Id="rId4" Type="http://schemas.openxmlformats.org/officeDocument/2006/relationships/image" Target="../media/image60.tiff"/></Relationships>
</file>

<file path=ppt/slides/_rels/slide20.xml.rels><?xml version="1.0" encoding="UTF-8" standalone="yes"?>
<Relationships xmlns="http://schemas.openxmlformats.org/package/2006/relationships"><Relationship Id="rId3" Type="http://schemas.openxmlformats.org/officeDocument/2006/relationships/image" Target="../media/image63.tiff"/><Relationship Id="rId2" Type="http://schemas.openxmlformats.org/officeDocument/2006/relationships/image" Target="../media/image62.tiff"/><Relationship Id="rId1" Type="http://schemas.openxmlformats.org/officeDocument/2006/relationships/slideLayout" Target="../slideLayouts/slideLayout1.xml"/><Relationship Id="rId6" Type="http://schemas.openxmlformats.org/officeDocument/2006/relationships/image" Target="../media/image66.tiff"/><Relationship Id="rId5" Type="http://schemas.openxmlformats.org/officeDocument/2006/relationships/image" Target="../media/image65.tiff"/><Relationship Id="rId4" Type="http://schemas.openxmlformats.org/officeDocument/2006/relationships/image" Target="../media/image64.tiff"/></Relationships>
</file>

<file path=ppt/slides/_rels/slide21.xml.rels><?xml version="1.0" encoding="UTF-8" standalone="yes"?>
<Relationships xmlns="http://schemas.openxmlformats.org/package/2006/relationships"><Relationship Id="rId8" Type="http://schemas.openxmlformats.org/officeDocument/2006/relationships/image" Target="../media/image72.tiff"/><Relationship Id="rId3" Type="http://schemas.openxmlformats.org/officeDocument/2006/relationships/image" Target="../media/image67.tiff"/><Relationship Id="rId7" Type="http://schemas.openxmlformats.org/officeDocument/2006/relationships/image" Target="../media/image71.tiff"/><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0.tiff"/><Relationship Id="rId5" Type="http://schemas.openxmlformats.org/officeDocument/2006/relationships/image" Target="../media/image69.tiff"/><Relationship Id="rId4" Type="http://schemas.openxmlformats.org/officeDocument/2006/relationships/image" Target="../media/image68.tiff"/></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73.jpeg"/><Relationship Id="rId1" Type="http://schemas.openxmlformats.org/officeDocument/2006/relationships/slideLayout" Target="../slideLayouts/slideLayout1.xml"/><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3" Type="http://schemas.openxmlformats.org/officeDocument/2006/relationships/hyperlink" Target="https://restaurant.eatapp.co/blog/target-market-restaurants" TargetMode="External"/><Relationship Id="rId2" Type="http://schemas.openxmlformats.org/officeDocument/2006/relationships/notesSlide" Target="../notesSlides/notesSlide7.xml"/><Relationship Id="rId1" Type="http://schemas.openxmlformats.org/officeDocument/2006/relationships/slideLayout" Target="../slideLayouts/slideLayout29.xml"/><Relationship Id="rId6" Type="http://schemas.openxmlformats.org/officeDocument/2006/relationships/image" Target="../media/image74.jpeg"/><Relationship Id="rId5" Type="http://schemas.openxmlformats.org/officeDocument/2006/relationships/hyperlink" Target="https://www.restohub.org/operations/planning/defining-your-restaurant-target-market/" TargetMode="External"/><Relationship Id="rId4" Type="http://schemas.openxmlformats.org/officeDocument/2006/relationships/hyperlink" Target="https://smallbusiness.chron.com/seasonal-factors-affecting-restaurant-industry-31192.html"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9FFB67-3BEF-48AE-9302-08DE77498AE2}"/>
              </a:ext>
            </a:extLst>
          </p:cNvPr>
          <p:cNvSpPr txBox="1"/>
          <p:nvPr/>
        </p:nvSpPr>
        <p:spPr>
          <a:xfrm>
            <a:off x="457200" y="1500717"/>
            <a:ext cx="8597348" cy="1077218"/>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HOS303A: International Restaurant Concepts </a:t>
            </a:r>
          </a:p>
          <a:p>
            <a:endParaRPr lang="en-AU" sz="3200"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B29B7479-DFD8-4BA0-98EF-EFC3A05541D6}"/>
              </a:ext>
            </a:extLst>
          </p:cNvPr>
          <p:cNvSpPr txBox="1"/>
          <p:nvPr/>
        </p:nvSpPr>
        <p:spPr>
          <a:xfrm>
            <a:off x="3085508" y="5126450"/>
            <a:ext cx="2709644" cy="461665"/>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Topic 2  </a:t>
            </a:r>
            <a:endParaRPr lang="en-AU" dirty="0">
              <a:solidFill>
                <a:schemeClr val="bg1"/>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0A53D367-0171-2244-B925-1A3FF8D9F58E}"/>
              </a:ext>
            </a:extLst>
          </p:cNvPr>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434429"/>
            <a:ext cx="2375452" cy="646330"/>
          </a:xfrm>
          <a:prstGeom prst="rect">
            <a:avLst/>
          </a:prstGeom>
        </p:spPr>
      </p:pic>
    </p:spTree>
    <p:extLst>
      <p:ext uri="{BB962C8B-B14F-4D97-AF65-F5344CB8AC3E}">
        <p14:creationId xmlns:p14="http://schemas.microsoft.com/office/powerpoint/2010/main" val="3528137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indoor, building, table, man&#10;&#10;Description automatically generated">
            <a:extLst>
              <a:ext uri="{FF2B5EF4-FFF2-40B4-BE49-F238E27FC236}">
                <a16:creationId xmlns:a16="http://schemas.microsoft.com/office/drawing/2014/main" id="{19E08C63-4A7D-C247-8569-FB07F725333A}"/>
              </a:ext>
            </a:extLst>
          </p:cNvPr>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b="-2"/>
          <a:stretch/>
        </p:blipFill>
        <p:spPr>
          <a:xfrm>
            <a:off x="-2267" y="1"/>
            <a:ext cx="9143980" cy="6857999"/>
          </a:xfrm>
          <a:prstGeom prst="rect">
            <a:avLst/>
          </a:prstGeom>
        </p:spPr>
      </p:pic>
      <p:sp>
        <p:nvSpPr>
          <p:cNvPr id="2" name="Title 1">
            <a:extLst>
              <a:ext uri="{FF2B5EF4-FFF2-40B4-BE49-F238E27FC236}">
                <a16:creationId xmlns:a16="http://schemas.microsoft.com/office/drawing/2014/main" id="{CE272D77-B548-5748-87FB-A8682D20FB97}"/>
              </a:ext>
            </a:extLst>
          </p:cNvPr>
          <p:cNvSpPr>
            <a:spLocks noGrp="1"/>
          </p:cNvSpPr>
          <p:nvPr>
            <p:ph type="title"/>
          </p:nvPr>
        </p:nvSpPr>
        <p:spPr>
          <a:xfrm>
            <a:off x="824949" y="1122362"/>
            <a:ext cx="7692886" cy="2900518"/>
          </a:xfrm>
        </p:spPr>
        <p:txBody>
          <a:bodyPr vert="horz" lIns="91440" tIns="45720" rIns="91440" bIns="45720" rtlCol="0" anchor="b">
            <a:normAutofit/>
          </a:bodyPr>
          <a:lstStyle/>
          <a:p>
            <a:pPr algn="ctr" defTabSz="914400"/>
            <a:r>
              <a:rPr lang="en-US" sz="3500" dirty="0">
                <a:solidFill>
                  <a:srgbClr val="FFFFFF"/>
                </a:solidFill>
                <a:latin typeface="+mj-lt"/>
                <a:cs typeface="+mj-cs"/>
              </a:rPr>
              <a:t>International Restaurant Concepts</a:t>
            </a:r>
            <a:br>
              <a:rPr lang="en-US" sz="3500" dirty="0">
                <a:solidFill>
                  <a:srgbClr val="FFFFFF"/>
                </a:solidFill>
                <a:latin typeface="+mj-lt"/>
                <a:cs typeface="+mj-cs"/>
              </a:rPr>
            </a:br>
            <a:br>
              <a:rPr lang="en-US" sz="3500" dirty="0">
                <a:solidFill>
                  <a:srgbClr val="FFFFFF"/>
                </a:solidFill>
                <a:latin typeface="+mj-lt"/>
                <a:cs typeface="+mj-cs"/>
              </a:rPr>
            </a:br>
            <a:r>
              <a:rPr lang="en-US" sz="5100" dirty="0">
                <a:solidFill>
                  <a:srgbClr val="FFFFFF"/>
                </a:solidFill>
                <a:latin typeface="+mj-lt"/>
                <a:cs typeface="+mj-cs"/>
              </a:rPr>
              <a:t>Target Markets and Service</a:t>
            </a:r>
          </a:p>
        </p:txBody>
      </p:sp>
      <p:pic>
        <p:nvPicPr>
          <p:cNvPr id="18" name="Picture 17">
            <a:extLst>
              <a:ext uri="{FF2B5EF4-FFF2-40B4-BE49-F238E27FC236}">
                <a16:creationId xmlns:a16="http://schemas.microsoft.com/office/drawing/2014/main" id="{583D3EC9-E439-6143-AE8F-CF8F08EEDDDD}"/>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6261" y="5930768"/>
            <a:ext cx="2375452" cy="646330"/>
          </a:xfrm>
          <a:prstGeom prst="rect">
            <a:avLst/>
          </a:prstGeom>
        </p:spPr>
      </p:pic>
    </p:spTree>
    <p:extLst>
      <p:ext uri="{BB962C8B-B14F-4D97-AF65-F5344CB8AC3E}">
        <p14:creationId xmlns:p14="http://schemas.microsoft.com/office/powerpoint/2010/main" val="47909334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11449"/>
            <a:ext cx="3249230"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0C59C6-E77D-EB4B-949E-80E12460D9C5}"/>
              </a:ext>
            </a:extLst>
          </p:cNvPr>
          <p:cNvSpPr>
            <a:spLocks noGrp="1"/>
          </p:cNvSpPr>
          <p:nvPr>
            <p:ph type="title"/>
          </p:nvPr>
        </p:nvSpPr>
        <p:spPr>
          <a:xfrm>
            <a:off x="557212" y="742951"/>
            <a:ext cx="2607469" cy="4962524"/>
          </a:xfrm>
        </p:spPr>
        <p:txBody>
          <a:bodyPr vert="horz" lIns="91440" tIns="45720" rIns="91440" bIns="45720" rtlCol="0" anchor="ctr">
            <a:normAutofit/>
          </a:bodyPr>
          <a:lstStyle/>
          <a:p>
            <a:pPr algn="ctr" defTabSz="914400"/>
            <a:r>
              <a:rPr lang="en-US" sz="2900" kern="1200">
                <a:solidFill>
                  <a:srgbClr val="FFFFFF"/>
                </a:solidFill>
                <a:latin typeface="+mj-lt"/>
                <a:ea typeface="+mj-ea"/>
                <a:cs typeface="+mj-cs"/>
              </a:rPr>
              <a:t>Your Restaurant Adventures…</a:t>
            </a:r>
          </a:p>
        </p:txBody>
      </p:sp>
      <p:pic>
        <p:nvPicPr>
          <p:cNvPr id="5" name="Picture 4" descr="A screenshot of a cell phone&#10;&#10;Description automatically generated">
            <a:extLst>
              <a:ext uri="{FF2B5EF4-FFF2-40B4-BE49-F238E27FC236}">
                <a16:creationId xmlns:a16="http://schemas.microsoft.com/office/drawing/2014/main" id="{3B5B00E9-D6BD-124B-B7CA-85EFA7336FAF}"/>
              </a:ext>
            </a:extLst>
          </p:cNvPr>
          <p:cNvPicPr>
            <a:picLocks noChangeAspect="1"/>
          </p:cNvPicPr>
          <p:nvPr/>
        </p:nvPicPr>
        <p:blipFill rotWithShape="1">
          <a:blip r:embed="rId2"/>
          <a:srcRect t="23077"/>
          <a:stretch/>
        </p:blipFill>
        <p:spPr>
          <a:xfrm>
            <a:off x="3606800" y="1168967"/>
            <a:ext cx="5573515" cy="5206433"/>
          </a:xfrm>
          <a:prstGeom prst="rect">
            <a:avLst/>
          </a:prstGeom>
        </p:spPr>
      </p:pic>
    </p:spTree>
    <p:extLst>
      <p:ext uri="{BB962C8B-B14F-4D97-AF65-F5344CB8AC3E}">
        <p14:creationId xmlns:p14="http://schemas.microsoft.com/office/powerpoint/2010/main" val="3849375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7EAEF7-132F-4DDA-B634-58262F368710}"/>
              </a:ext>
            </a:extLst>
          </p:cNvPr>
          <p:cNvSpPr>
            <a:spLocks noGrp="1"/>
          </p:cNvSpPr>
          <p:nvPr>
            <p:ph type="title"/>
          </p:nvPr>
        </p:nvSpPr>
        <p:spPr>
          <a:xfrm>
            <a:off x="630936" y="256032"/>
            <a:ext cx="7879842" cy="1014984"/>
          </a:xfrm>
        </p:spPr>
        <p:txBody>
          <a:bodyPr vert="horz" lIns="91440" tIns="45720" rIns="91440" bIns="45720" rtlCol="0" anchor="b">
            <a:normAutofit/>
          </a:bodyPr>
          <a:lstStyle/>
          <a:p>
            <a:pPr defTabSz="914400"/>
            <a:r>
              <a:rPr lang="en-US" sz="4400" kern="1200" dirty="0">
                <a:solidFill>
                  <a:schemeClr val="tx2"/>
                </a:solidFill>
                <a:latin typeface="+mj-lt"/>
                <a:ea typeface="+mj-ea"/>
                <a:cs typeface="+mj-cs"/>
              </a:rPr>
              <a:t> </a:t>
            </a:r>
            <a:r>
              <a:rPr lang="en-US" sz="4400" b="0" kern="1200" dirty="0">
                <a:solidFill>
                  <a:schemeClr val="tx2"/>
                </a:solidFill>
                <a:latin typeface="+mj-lt"/>
                <a:ea typeface="+mj-ea"/>
                <a:cs typeface="+mj-cs"/>
              </a:rPr>
              <a:t>Weekly Content</a:t>
            </a:r>
          </a:p>
        </p:txBody>
      </p:sp>
      <p:sp>
        <p:nvSpPr>
          <p:cNvPr id="12" name="Rectangle 11">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ED1A8C51-41B3-4A82-B8F7-9EDEA5C12CD9}"/>
              </a:ext>
            </a:extLst>
          </p:cNvPr>
          <p:cNvGraphicFramePr>
            <a:graphicFrameLocks noGrp="1"/>
          </p:cNvGraphicFramePr>
          <p:nvPr>
            <p:ph sz="quarter" idx="12"/>
            <p:extLst>
              <p:ext uri="{D42A27DB-BD31-4B8C-83A1-F6EECF244321}">
                <p14:modId xmlns:p14="http://schemas.microsoft.com/office/powerpoint/2010/main" val="1526380194"/>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extLst>
              <a:ext uri="{FF2B5EF4-FFF2-40B4-BE49-F238E27FC236}">
                <a16:creationId xmlns:a16="http://schemas.microsoft.com/office/drawing/2014/main" id="{7CE72BD3-D79C-BB40-B0C0-81AE3C16D785}"/>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70843"/>
            <a:ext cx="2375452" cy="646330"/>
          </a:xfrm>
          <a:prstGeom prst="rect">
            <a:avLst/>
          </a:prstGeom>
        </p:spPr>
      </p:pic>
    </p:spTree>
    <p:extLst>
      <p:ext uri="{BB962C8B-B14F-4D97-AF65-F5344CB8AC3E}">
        <p14:creationId xmlns:p14="http://schemas.microsoft.com/office/powerpoint/2010/main" val="698098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76B81-73B2-40B7-A7D9-0D2832908CE0}"/>
              </a:ext>
            </a:extLst>
          </p:cNvPr>
          <p:cNvSpPr>
            <a:spLocks noGrp="1"/>
          </p:cNvSpPr>
          <p:nvPr>
            <p:ph type="title"/>
          </p:nvPr>
        </p:nvSpPr>
        <p:spPr>
          <a:xfrm>
            <a:off x="324728" y="-70521"/>
            <a:ext cx="3840085" cy="1692794"/>
          </a:xfrm>
        </p:spPr>
        <p:txBody>
          <a:bodyPr vert="horz" lIns="91440" tIns="45720" rIns="91440" bIns="45720" rtlCol="0" anchor="ctr">
            <a:normAutofit/>
          </a:bodyPr>
          <a:lstStyle/>
          <a:p>
            <a:pPr defTabSz="914400">
              <a:spcAft>
                <a:spcPts val="600"/>
              </a:spcAft>
            </a:pPr>
            <a:br>
              <a:rPr lang="en-US" sz="2800" dirty="0">
                <a:latin typeface="+mj-lt"/>
                <a:cs typeface="+mj-cs"/>
              </a:rPr>
            </a:br>
            <a:r>
              <a:rPr lang="en-US" sz="2800" dirty="0">
                <a:solidFill>
                  <a:schemeClr val="tx2"/>
                </a:solidFill>
                <a:latin typeface="+mj-lt"/>
                <a:cs typeface="+mj-cs"/>
              </a:rPr>
              <a:t>Pre-Class Activity 2.1</a:t>
            </a:r>
            <a:br>
              <a:rPr lang="en-US" sz="2800" dirty="0">
                <a:solidFill>
                  <a:schemeClr val="tx2"/>
                </a:solidFill>
                <a:latin typeface="+mj-lt"/>
                <a:cs typeface="+mj-cs"/>
              </a:rPr>
            </a:br>
            <a:r>
              <a:rPr lang="en-US" sz="2800" dirty="0">
                <a:solidFill>
                  <a:schemeClr val="tx2"/>
                </a:solidFill>
                <a:latin typeface="+mj-lt"/>
                <a:cs typeface="+mj-cs"/>
              </a:rPr>
              <a:t>Reflect…</a:t>
            </a:r>
            <a:br>
              <a:rPr lang="en-US" sz="2800" dirty="0">
                <a:latin typeface="+mj-lt"/>
                <a:cs typeface="+mj-cs"/>
              </a:rPr>
            </a:br>
            <a:endParaRPr lang="en-US" sz="2800" dirty="0">
              <a:latin typeface="+mj-lt"/>
              <a:cs typeface="+mj-cs"/>
            </a:endParaRPr>
          </a:p>
        </p:txBody>
      </p:sp>
      <p:cxnSp>
        <p:nvCxnSpPr>
          <p:cNvPr id="15" name="Straight Arrow Connector 14">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A8DFFEDC-4A3D-9943-9658-0837AF437E44}"/>
              </a:ext>
            </a:extLst>
          </p:cNvPr>
          <p:cNvSpPr>
            <a:spLocks noGrp="1"/>
          </p:cNvSpPr>
          <p:nvPr>
            <p:ph type="body" sz="quarter" idx="10"/>
          </p:nvPr>
        </p:nvSpPr>
        <p:spPr>
          <a:xfrm>
            <a:off x="152400" y="3429000"/>
            <a:ext cx="4499113" cy="2608262"/>
          </a:xfrm>
        </p:spPr>
        <p:txBody>
          <a:bodyPr vert="horz" lIns="91440" tIns="45720" rIns="91440" bIns="45720" rtlCol="0">
            <a:normAutofit/>
          </a:bodyPr>
          <a:lstStyle/>
          <a:p>
            <a:pPr marL="0" indent="0" defTabSz="914400">
              <a:buNone/>
            </a:pPr>
            <a:r>
              <a:rPr lang="en-US" sz="3000" dirty="0">
                <a:latin typeface="+mn-lt"/>
                <a:cs typeface="+mn-cs"/>
              </a:rPr>
              <a:t>In a typical month, how often do you eat outside of your own </a:t>
            </a:r>
            <a:r>
              <a:rPr lang="en-AU" sz="3000" dirty="0">
                <a:latin typeface="+mn-lt"/>
                <a:cs typeface="+mn-cs"/>
              </a:rPr>
              <a:t>neighbourhood? Why and where?</a:t>
            </a:r>
          </a:p>
          <a:p>
            <a:pPr indent="-228600" defTabSz="914400"/>
            <a:endParaRPr lang="en-US" sz="2400" dirty="0">
              <a:latin typeface="+mn-lt"/>
              <a:cs typeface="+mn-cs"/>
            </a:endParaRPr>
          </a:p>
          <a:p>
            <a:pPr indent="-228600" defTabSz="914400"/>
            <a:endParaRPr lang="en-US" sz="1600" dirty="0">
              <a:latin typeface="+mn-lt"/>
              <a:cs typeface="+mn-cs"/>
            </a:endParaRPr>
          </a:p>
          <a:p>
            <a:pPr indent="-228600" defTabSz="914400"/>
            <a:endParaRPr lang="en-US" sz="1600" dirty="0">
              <a:latin typeface="+mn-lt"/>
              <a:cs typeface="+mn-cs"/>
            </a:endParaRPr>
          </a:p>
        </p:txBody>
      </p:sp>
      <p:pic>
        <p:nvPicPr>
          <p:cNvPr id="9" name="Picture 8" descr="A group of people standing in a kitchen preparing food&#10;&#10;Description automatically generated">
            <a:extLst>
              <a:ext uri="{FF2B5EF4-FFF2-40B4-BE49-F238E27FC236}">
                <a16:creationId xmlns:a16="http://schemas.microsoft.com/office/drawing/2014/main" id="{FC4C2CA6-08F4-EB4E-9654-B60976D1A62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409136" y="10"/>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pic>
        <p:nvPicPr>
          <p:cNvPr id="12" name="Picture 11">
            <a:extLst>
              <a:ext uri="{FF2B5EF4-FFF2-40B4-BE49-F238E27FC236}">
                <a16:creationId xmlns:a16="http://schemas.microsoft.com/office/drawing/2014/main" id="{FEE2F0EA-3D93-B44C-B48C-427516627B8B}"/>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434429"/>
            <a:ext cx="2375452" cy="646330"/>
          </a:xfrm>
          <a:prstGeom prst="rect">
            <a:avLst/>
          </a:prstGeom>
        </p:spPr>
      </p:pic>
      <p:pic>
        <p:nvPicPr>
          <p:cNvPr id="16" name="Picture 15" descr="A picture containing table&#10;&#10;Description automatically generated">
            <a:extLst>
              <a:ext uri="{FF2B5EF4-FFF2-40B4-BE49-F238E27FC236}">
                <a16:creationId xmlns:a16="http://schemas.microsoft.com/office/drawing/2014/main" id="{987A9218-6A12-2145-85DB-3D046B94C64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13929" y="1660422"/>
            <a:ext cx="2763733" cy="526774"/>
          </a:xfrm>
          <a:prstGeom prst="rect">
            <a:avLst/>
          </a:prstGeom>
        </p:spPr>
      </p:pic>
    </p:spTree>
    <p:extLst>
      <p:ext uri="{BB962C8B-B14F-4D97-AF65-F5344CB8AC3E}">
        <p14:creationId xmlns:p14="http://schemas.microsoft.com/office/powerpoint/2010/main" val="4191218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D06FF2-2048-5448-B68A-7DDB7F9879B5}"/>
              </a:ext>
            </a:extLst>
          </p:cNvPr>
          <p:cNvSpPr>
            <a:spLocks noGrp="1"/>
          </p:cNvSpPr>
          <p:nvPr>
            <p:ph type="title"/>
          </p:nvPr>
        </p:nvSpPr>
        <p:spPr>
          <a:xfrm>
            <a:off x="174273" y="3743319"/>
            <a:ext cx="2806032" cy="2800351"/>
          </a:xfrm>
        </p:spPr>
        <p:txBody>
          <a:bodyPr vert="horz" lIns="91440" tIns="45720" rIns="91440" bIns="45720" rtlCol="0" anchor="ctr">
            <a:normAutofit/>
          </a:bodyPr>
          <a:lstStyle/>
          <a:p>
            <a:pPr defTabSz="914400"/>
            <a:r>
              <a:rPr lang="en-US" sz="2600" dirty="0">
                <a:solidFill>
                  <a:schemeClr val="tx2"/>
                </a:solidFill>
                <a:latin typeface="+mj-lt"/>
                <a:cs typeface="+mj-cs"/>
              </a:rPr>
              <a:t>Restaurant Target Market</a:t>
            </a:r>
            <a:br>
              <a:rPr lang="en-US" sz="2600" dirty="0">
                <a:solidFill>
                  <a:schemeClr val="tx2"/>
                </a:solidFill>
                <a:latin typeface="+mj-lt"/>
                <a:cs typeface="+mj-cs"/>
              </a:rPr>
            </a:br>
            <a:br>
              <a:rPr lang="en-US" sz="2600" dirty="0">
                <a:solidFill>
                  <a:schemeClr val="tx2"/>
                </a:solidFill>
                <a:latin typeface="+mj-lt"/>
                <a:cs typeface="+mj-cs"/>
              </a:rPr>
            </a:br>
            <a:br>
              <a:rPr lang="en-US" sz="2600" dirty="0">
                <a:solidFill>
                  <a:schemeClr val="tx2"/>
                </a:solidFill>
                <a:latin typeface="+mj-lt"/>
                <a:cs typeface="+mj-cs"/>
              </a:rPr>
            </a:br>
            <a:r>
              <a:rPr lang="en-US" sz="2600" dirty="0">
                <a:solidFill>
                  <a:schemeClr val="tx2"/>
                </a:solidFill>
                <a:latin typeface="+mj-lt"/>
                <a:cs typeface="+mj-cs"/>
              </a:rPr>
              <a:t>What’s the USP?</a:t>
            </a:r>
            <a:br>
              <a:rPr lang="en-US" sz="2600" dirty="0">
                <a:latin typeface="+mj-lt"/>
                <a:cs typeface="+mj-cs"/>
              </a:rPr>
            </a:br>
            <a:endParaRPr lang="en-US" sz="2600" dirty="0">
              <a:latin typeface="+mj-lt"/>
              <a:cs typeface="+mj-cs"/>
            </a:endParaRPr>
          </a:p>
        </p:txBody>
      </p:sp>
      <p:pic>
        <p:nvPicPr>
          <p:cNvPr id="7" name="Picture 6" descr="A person sitting at a table eating pizza&#10;&#10;Description automatically generated">
            <a:extLst>
              <a:ext uri="{FF2B5EF4-FFF2-40B4-BE49-F238E27FC236}">
                <a16:creationId xmlns:a16="http://schemas.microsoft.com/office/drawing/2014/main" id="{DC872268-6839-2844-9360-0E935311E6C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4" name="Text Placeholder 3">
            <a:extLst>
              <a:ext uri="{FF2B5EF4-FFF2-40B4-BE49-F238E27FC236}">
                <a16:creationId xmlns:a16="http://schemas.microsoft.com/office/drawing/2014/main" id="{473D6649-28E3-F049-A2B8-7430A2EEE11E}"/>
              </a:ext>
            </a:extLst>
          </p:cNvPr>
          <p:cNvSpPr>
            <a:spLocks noGrp="1"/>
          </p:cNvSpPr>
          <p:nvPr>
            <p:ph type="body" sz="quarter" idx="10"/>
          </p:nvPr>
        </p:nvSpPr>
        <p:spPr>
          <a:xfrm>
            <a:off x="3167986" y="3429000"/>
            <a:ext cx="5976014" cy="3428990"/>
          </a:xfrm>
        </p:spPr>
        <p:txBody>
          <a:bodyPr vert="horz" lIns="91440" tIns="45720" rIns="91440" bIns="45720" rtlCol="0" anchor="ctr">
            <a:normAutofit/>
          </a:bodyPr>
          <a:lstStyle/>
          <a:p>
            <a:pPr marL="0" indent="0" defTabSz="914400">
              <a:buNone/>
            </a:pPr>
            <a:r>
              <a:rPr lang="en-US" sz="2500" dirty="0">
                <a:latin typeface="+mn-lt"/>
                <a:cs typeface="+mn-cs"/>
              </a:rPr>
              <a:t>“A target market doesn’t refer to the demographic </a:t>
            </a:r>
            <a:r>
              <a:rPr lang="en-US" sz="2500" b="1" i="1" dirty="0">
                <a:latin typeface="+mn-lt"/>
                <a:cs typeface="+mn-cs"/>
              </a:rPr>
              <a:t>you want</a:t>
            </a:r>
            <a:r>
              <a:rPr lang="en-US" sz="2500" dirty="0">
                <a:latin typeface="+mn-lt"/>
                <a:cs typeface="+mn-cs"/>
              </a:rPr>
              <a:t> to bring in your restaurant. </a:t>
            </a:r>
          </a:p>
          <a:p>
            <a:pPr marL="0" indent="0" defTabSz="914400">
              <a:buNone/>
            </a:pPr>
            <a:endParaRPr lang="en-US" sz="2500" dirty="0">
              <a:latin typeface="+mn-lt"/>
              <a:cs typeface="+mn-cs"/>
            </a:endParaRPr>
          </a:p>
          <a:p>
            <a:pPr marL="0" indent="0" defTabSz="914400">
              <a:buNone/>
            </a:pPr>
            <a:r>
              <a:rPr lang="en-US" sz="2500" dirty="0">
                <a:latin typeface="+mn-lt"/>
                <a:cs typeface="+mn-cs"/>
              </a:rPr>
              <a:t>Instead, it refers to the specific group of </a:t>
            </a:r>
            <a:r>
              <a:rPr lang="en-US" sz="2500" b="1" i="1" dirty="0">
                <a:latin typeface="+mn-lt"/>
                <a:cs typeface="+mn-cs"/>
              </a:rPr>
              <a:t>people who are</a:t>
            </a:r>
            <a:r>
              <a:rPr lang="en-US" sz="2500" dirty="0">
                <a:latin typeface="+mn-lt"/>
                <a:cs typeface="+mn-cs"/>
              </a:rPr>
              <a:t> </a:t>
            </a:r>
            <a:r>
              <a:rPr lang="en-US" sz="2500" b="1" i="1" dirty="0">
                <a:latin typeface="+mn-lt"/>
                <a:cs typeface="+mn-cs"/>
              </a:rPr>
              <a:t>interested</a:t>
            </a:r>
            <a:r>
              <a:rPr lang="en-US" sz="2500" dirty="0">
                <a:latin typeface="+mn-lt"/>
                <a:cs typeface="+mn-cs"/>
              </a:rPr>
              <a:t> in buying what you have to offer.”</a:t>
            </a:r>
          </a:p>
        </p:txBody>
      </p:sp>
      <p:sp>
        <p:nvSpPr>
          <p:cNvPr id="5" name="TextBox 4">
            <a:extLst>
              <a:ext uri="{FF2B5EF4-FFF2-40B4-BE49-F238E27FC236}">
                <a16:creationId xmlns:a16="http://schemas.microsoft.com/office/drawing/2014/main" id="{9C3C81A2-7F3A-0942-8ED0-8811FDC9A4D3}"/>
              </a:ext>
            </a:extLst>
          </p:cNvPr>
          <p:cNvSpPr txBox="1"/>
          <p:nvPr/>
        </p:nvSpPr>
        <p:spPr>
          <a:xfrm>
            <a:off x="6876716" y="6534825"/>
            <a:ext cx="2454965" cy="323165"/>
          </a:xfrm>
          <a:prstGeom prst="rect">
            <a:avLst/>
          </a:prstGeom>
          <a:noFill/>
        </p:spPr>
        <p:txBody>
          <a:bodyPr wrap="square" rtlCol="0">
            <a:spAutoFit/>
          </a:bodyPr>
          <a:lstStyle/>
          <a:p>
            <a:pPr>
              <a:spcAft>
                <a:spcPts val="600"/>
              </a:spcAft>
            </a:pPr>
            <a:r>
              <a:rPr lang="en-AU" sz="1500" dirty="0"/>
              <a:t>(Andrews, 2018, para. 6)</a:t>
            </a:r>
          </a:p>
        </p:txBody>
      </p:sp>
      <p:pic>
        <p:nvPicPr>
          <p:cNvPr id="8" name="Picture 7">
            <a:extLst>
              <a:ext uri="{FF2B5EF4-FFF2-40B4-BE49-F238E27FC236}">
                <a16:creationId xmlns:a16="http://schemas.microsoft.com/office/drawing/2014/main" id="{6907D782-CACF-5D49-A635-AC0DA841B173}"/>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434429"/>
            <a:ext cx="2375452" cy="646330"/>
          </a:xfrm>
          <a:prstGeom prst="rect">
            <a:avLst/>
          </a:prstGeom>
        </p:spPr>
      </p:pic>
    </p:spTree>
    <p:extLst>
      <p:ext uri="{BB962C8B-B14F-4D97-AF65-F5344CB8AC3E}">
        <p14:creationId xmlns:p14="http://schemas.microsoft.com/office/powerpoint/2010/main" val="2473295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D22A2A40-D258-194D-B670-B59D35F0A87E}"/>
              </a:ext>
            </a:extLst>
          </p:cNvPr>
          <p:cNvGraphicFramePr/>
          <p:nvPr>
            <p:extLst>
              <p:ext uri="{D42A27DB-BD31-4B8C-83A1-F6EECF244321}">
                <p14:modId xmlns:p14="http://schemas.microsoft.com/office/powerpoint/2010/main" val="3539735323"/>
              </p:ext>
            </p:extLst>
          </p:nvPr>
        </p:nvGraphicFramePr>
        <p:xfrm>
          <a:off x="457199" y="738131"/>
          <a:ext cx="8229601" cy="55635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a:extLst>
              <a:ext uri="{FF2B5EF4-FFF2-40B4-BE49-F238E27FC236}">
                <a16:creationId xmlns:a16="http://schemas.microsoft.com/office/drawing/2014/main" id="{77BE67AC-CC18-8E4A-A144-981DC32D7F2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75205" y="5905384"/>
            <a:ext cx="396264" cy="396264"/>
          </a:xfrm>
          <a:prstGeom prst="rect">
            <a:avLst/>
          </a:prstGeom>
        </p:spPr>
      </p:pic>
      <p:pic>
        <p:nvPicPr>
          <p:cNvPr id="11" name="Picture 10">
            <a:extLst>
              <a:ext uri="{FF2B5EF4-FFF2-40B4-BE49-F238E27FC236}">
                <a16:creationId xmlns:a16="http://schemas.microsoft.com/office/drawing/2014/main" id="{C045F338-ADF9-AF4D-9D45-94DCFAFF464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890364" y="3861411"/>
            <a:ext cx="780822" cy="396608"/>
          </a:xfrm>
          <a:prstGeom prst="rect">
            <a:avLst/>
          </a:prstGeom>
        </p:spPr>
      </p:pic>
      <p:pic>
        <p:nvPicPr>
          <p:cNvPr id="8" name="Picture 7">
            <a:extLst>
              <a:ext uri="{FF2B5EF4-FFF2-40B4-BE49-F238E27FC236}">
                <a16:creationId xmlns:a16="http://schemas.microsoft.com/office/drawing/2014/main" id="{A87AF065-6916-8244-9065-9DF2F8466A6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184583" y="2159306"/>
            <a:ext cx="621963" cy="451692"/>
          </a:xfrm>
          <a:prstGeom prst="rect">
            <a:avLst/>
          </a:prstGeom>
        </p:spPr>
      </p:pic>
      <p:pic>
        <p:nvPicPr>
          <p:cNvPr id="12" name="Picture 11">
            <a:extLst>
              <a:ext uri="{FF2B5EF4-FFF2-40B4-BE49-F238E27FC236}">
                <a16:creationId xmlns:a16="http://schemas.microsoft.com/office/drawing/2014/main" id="{0D451E35-74A4-E84F-BAFE-4D8C6CDACCF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773337" y="760125"/>
            <a:ext cx="536107" cy="505937"/>
          </a:xfrm>
          <a:prstGeom prst="rect">
            <a:avLst/>
          </a:prstGeom>
        </p:spPr>
      </p:pic>
      <p:pic>
        <p:nvPicPr>
          <p:cNvPr id="13" name="Picture 12">
            <a:extLst>
              <a:ext uri="{FF2B5EF4-FFF2-40B4-BE49-F238E27FC236}">
                <a16:creationId xmlns:a16="http://schemas.microsoft.com/office/drawing/2014/main" id="{7880B043-505E-B74F-A75F-3F9220BC4E1A}"/>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412081" y="5347436"/>
            <a:ext cx="394465" cy="412395"/>
          </a:xfrm>
          <a:prstGeom prst="rect">
            <a:avLst/>
          </a:prstGeom>
        </p:spPr>
      </p:pic>
      <p:pic>
        <p:nvPicPr>
          <p:cNvPr id="15" name="Picture 14">
            <a:extLst>
              <a:ext uri="{FF2B5EF4-FFF2-40B4-BE49-F238E27FC236}">
                <a16:creationId xmlns:a16="http://schemas.microsoft.com/office/drawing/2014/main" id="{04161A2A-8873-6443-A7CC-58F0C489344E}"/>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215567" y="5413880"/>
            <a:ext cx="516353" cy="523300"/>
          </a:xfrm>
          <a:prstGeom prst="rect">
            <a:avLst/>
          </a:prstGeom>
        </p:spPr>
      </p:pic>
      <p:pic>
        <p:nvPicPr>
          <p:cNvPr id="16" name="Picture 15">
            <a:extLst>
              <a:ext uri="{FF2B5EF4-FFF2-40B4-BE49-F238E27FC236}">
                <a16:creationId xmlns:a16="http://schemas.microsoft.com/office/drawing/2014/main" id="{407FC499-E7D5-5D42-AD85-9F5B98454D7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692267" y="3816654"/>
            <a:ext cx="523300" cy="523300"/>
          </a:xfrm>
          <a:prstGeom prst="rect">
            <a:avLst/>
          </a:prstGeom>
        </p:spPr>
      </p:pic>
      <p:pic>
        <p:nvPicPr>
          <p:cNvPr id="17" name="Picture 16">
            <a:extLst>
              <a:ext uri="{FF2B5EF4-FFF2-40B4-BE49-F238E27FC236}">
                <a16:creationId xmlns:a16="http://schemas.microsoft.com/office/drawing/2014/main" id="{6504E408-216A-C746-8F6C-828DB3C3AD97}"/>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215567" y="1128535"/>
            <a:ext cx="726425" cy="726425"/>
          </a:xfrm>
          <a:prstGeom prst="rect">
            <a:avLst/>
          </a:prstGeom>
        </p:spPr>
      </p:pic>
      <p:sp>
        <p:nvSpPr>
          <p:cNvPr id="14" name="Rectangle 13">
            <a:extLst>
              <a:ext uri="{FF2B5EF4-FFF2-40B4-BE49-F238E27FC236}">
                <a16:creationId xmlns:a16="http://schemas.microsoft.com/office/drawing/2014/main" id="{90AD41ED-474C-EB4C-9588-541B61B2A730}"/>
              </a:ext>
            </a:extLst>
          </p:cNvPr>
          <p:cNvSpPr/>
          <p:nvPr/>
        </p:nvSpPr>
        <p:spPr>
          <a:xfrm>
            <a:off x="0" y="6581001"/>
            <a:ext cx="3468887" cy="276999"/>
          </a:xfrm>
          <a:prstGeom prst="rect">
            <a:avLst/>
          </a:prstGeom>
        </p:spPr>
        <p:txBody>
          <a:bodyPr wrap="square">
            <a:spAutoFit/>
          </a:bodyPr>
          <a:lstStyle/>
          <a:p>
            <a:r>
              <a:rPr lang="en-US" sz="1200" dirty="0"/>
              <a:t>(Walker, 2014, page 67) </a:t>
            </a:r>
            <a:endParaRPr lang="en-AU" sz="1200" dirty="0"/>
          </a:p>
        </p:txBody>
      </p:sp>
    </p:spTree>
    <p:extLst>
      <p:ext uri="{BB962C8B-B14F-4D97-AF65-F5344CB8AC3E}">
        <p14:creationId xmlns:p14="http://schemas.microsoft.com/office/powerpoint/2010/main" val="3314240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0DFA0FD-AB28-4B25-B870-4D2BBC35B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erson eating a slice of pizza&#10;&#10;Description automatically generated">
            <a:extLst>
              <a:ext uri="{FF2B5EF4-FFF2-40B4-BE49-F238E27FC236}">
                <a16:creationId xmlns:a16="http://schemas.microsoft.com/office/drawing/2014/main" id="{97283012-0ACB-2140-9248-B6947017E33B}"/>
              </a:ext>
            </a:extLst>
          </p:cNvPr>
          <p:cNvPicPr>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4375484" y="10"/>
            <a:ext cx="4795614" cy="6857990"/>
          </a:xfrm>
          <a:prstGeom prst="rect">
            <a:avLst/>
          </a:prstGeom>
        </p:spPr>
      </p:pic>
      <p:grpSp>
        <p:nvGrpSpPr>
          <p:cNvPr id="13" name="Group 12">
            <a:extLst>
              <a:ext uri="{FF2B5EF4-FFF2-40B4-BE49-F238E27FC236}">
                <a16:creationId xmlns:a16="http://schemas.microsoft.com/office/drawing/2014/main" id="{0D628DFB-9CD1-4E2B-8B44-9FDF7E80F6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84674" y="0"/>
            <a:ext cx="4986424" cy="6858000"/>
            <a:chOff x="5705128" y="0"/>
            <a:chExt cx="6648564" cy="6858000"/>
          </a:xfrm>
        </p:grpSpPr>
        <p:sp>
          <p:nvSpPr>
            <p:cNvPr id="14" name="Freeform: Shape 13">
              <a:extLst>
                <a:ext uri="{FF2B5EF4-FFF2-40B4-BE49-F238E27FC236}">
                  <a16:creationId xmlns:a16="http://schemas.microsoft.com/office/drawing/2014/main" id="{4CB07514-66C4-498E-85FA-6CCDFB2531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8018" y="0"/>
              <a:ext cx="6485674" cy="6858000"/>
            </a:xfrm>
            <a:custGeom>
              <a:avLst/>
              <a:gdLst>
                <a:gd name="connsiteX0" fmla="*/ 1720317 w 6237794"/>
                <a:gd name="connsiteY0" fmla="*/ 0 h 6858000"/>
                <a:gd name="connsiteX1" fmla="*/ 2433560 w 6237794"/>
                <a:gd name="connsiteY1" fmla="*/ 0 h 6858000"/>
                <a:gd name="connsiteX2" fmla="*/ 2351473 w 6237794"/>
                <a:gd name="connsiteY2" fmla="*/ 41605 h 6858000"/>
                <a:gd name="connsiteX3" fmla="*/ 1473152 w 6237794"/>
                <a:gd name="connsiteY3" fmla="*/ 667521 h 6858000"/>
                <a:gd name="connsiteX4" fmla="*/ 982876 w 6237794"/>
                <a:gd name="connsiteY4" fmla="*/ 1193803 h 6858000"/>
                <a:gd name="connsiteX5" fmla="*/ 595242 w 6237794"/>
                <a:gd name="connsiteY5" fmla="*/ 1798192 h 6858000"/>
                <a:gd name="connsiteX6" fmla="*/ 332174 w 6237794"/>
                <a:gd name="connsiteY6" fmla="*/ 2466315 h 6858000"/>
                <a:gd name="connsiteX7" fmla="*/ 236500 w 6237794"/>
                <a:gd name="connsiteY7" fmla="*/ 3178573 h 6858000"/>
                <a:gd name="connsiteX8" fmla="*/ 276860 w 6237794"/>
                <a:gd name="connsiteY8" fmla="*/ 3527298 h 6858000"/>
                <a:gd name="connsiteX9" fmla="*/ 396054 w 6237794"/>
                <a:gd name="connsiteY9" fmla="*/ 3853520 h 6858000"/>
                <a:gd name="connsiteX10" fmla="*/ 479243 w 6237794"/>
                <a:gd name="connsiteY10" fmla="*/ 4007121 h 6858000"/>
                <a:gd name="connsiteX11" fmla="*/ 574772 w 6237794"/>
                <a:gd name="connsiteY11" fmla="*/ 4155787 h 6858000"/>
                <a:gd name="connsiteX12" fmla="*/ 795447 w 6237794"/>
                <a:gd name="connsiteY12" fmla="*/ 4443100 h 6858000"/>
                <a:gd name="connsiteX13" fmla="*/ 1034270 w 6237794"/>
                <a:gd name="connsiteY13" fmla="*/ 4732591 h 6858000"/>
                <a:gd name="connsiteX14" fmla="*/ 1153028 w 6237794"/>
                <a:gd name="connsiteY14" fmla="*/ 4883725 h 6858000"/>
                <a:gd name="connsiteX15" fmla="*/ 1210084 w 6237794"/>
                <a:gd name="connsiteY15" fmla="*/ 4957912 h 6858000"/>
                <a:gd name="connsiteX16" fmla="*/ 1265979 w 6237794"/>
                <a:gd name="connsiteY16" fmla="*/ 5028906 h 6858000"/>
                <a:gd name="connsiteX17" fmla="*/ 1746238 w 6237794"/>
                <a:gd name="connsiteY17" fmla="*/ 5553590 h 6858000"/>
                <a:gd name="connsiteX18" fmla="*/ 2001611 w 6237794"/>
                <a:gd name="connsiteY18" fmla="*/ 5789654 h 6858000"/>
                <a:gd name="connsiteX19" fmla="*/ 2269035 w 6237794"/>
                <a:gd name="connsiteY19" fmla="*/ 6007280 h 6858000"/>
                <a:gd name="connsiteX20" fmla="*/ 2866455 w 6237794"/>
                <a:gd name="connsiteY20" fmla="*/ 6351505 h 6858000"/>
                <a:gd name="connsiteX21" fmla="*/ 3200661 w 6237794"/>
                <a:gd name="connsiteY21" fmla="*/ 6448777 h 6858000"/>
                <a:gd name="connsiteX22" fmla="*/ 3286318 w 6237794"/>
                <a:gd name="connsiteY22" fmla="*/ 6465908 h 6858000"/>
                <a:gd name="connsiteX23" fmla="*/ 3372701 w 6237794"/>
                <a:gd name="connsiteY23" fmla="*/ 6480281 h 6858000"/>
                <a:gd name="connsiteX24" fmla="*/ 3547063 w 6237794"/>
                <a:gd name="connsiteY24" fmla="*/ 6500896 h 6858000"/>
                <a:gd name="connsiteX25" fmla="*/ 3634753 w 6237794"/>
                <a:gd name="connsiteY25" fmla="*/ 6507575 h 6858000"/>
                <a:gd name="connsiteX26" fmla="*/ 3722733 w 6237794"/>
                <a:gd name="connsiteY26" fmla="*/ 6512221 h 6858000"/>
                <a:gd name="connsiteX27" fmla="*/ 3811003 w 6237794"/>
                <a:gd name="connsiteY27" fmla="*/ 6514253 h 6858000"/>
                <a:gd name="connsiteX28" fmla="*/ 3899418 w 6237794"/>
                <a:gd name="connsiteY28" fmla="*/ 6513817 h 6858000"/>
                <a:gd name="connsiteX29" fmla="*/ 3943698 w 6237794"/>
                <a:gd name="connsiteY29" fmla="*/ 6513381 h 6858000"/>
                <a:gd name="connsiteX30" fmla="*/ 3986381 w 6237794"/>
                <a:gd name="connsiteY30" fmla="*/ 6511495 h 6858000"/>
                <a:gd name="connsiteX31" fmla="*/ 4028919 w 6237794"/>
                <a:gd name="connsiteY31" fmla="*/ 6509317 h 6858000"/>
                <a:gd name="connsiteX32" fmla="*/ 4071312 w 6237794"/>
                <a:gd name="connsiteY32" fmla="*/ 6505833 h 6858000"/>
                <a:gd name="connsiteX33" fmla="*/ 4239432 w 6237794"/>
                <a:gd name="connsiteY33" fmla="*/ 6485072 h 6858000"/>
                <a:gd name="connsiteX34" fmla="*/ 4879826 w 6237794"/>
                <a:gd name="connsiteY34" fmla="*/ 6274849 h 6858000"/>
                <a:gd name="connsiteX35" fmla="*/ 5471439 w 6237794"/>
                <a:gd name="connsiteY35" fmla="*/ 5906235 h 6858000"/>
                <a:gd name="connsiteX36" fmla="*/ 5614877 w 6237794"/>
                <a:gd name="connsiteY36" fmla="*/ 5797930 h 6858000"/>
                <a:gd name="connsiteX37" fmla="*/ 5758316 w 6237794"/>
                <a:gd name="connsiteY37" fmla="*/ 5685995 h 6858000"/>
                <a:gd name="connsiteX38" fmla="*/ 6048824 w 6237794"/>
                <a:gd name="connsiteY38" fmla="*/ 5453705 h 6858000"/>
                <a:gd name="connsiteX39" fmla="*/ 6237794 w 6237794"/>
                <a:gd name="connsiteY39" fmla="*/ 5308644 h 6858000"/>
                <a:gd name="connsiteX40" fmla="*/ 6237794 w 6237794"/>
                <a:gd name="connsiteY40" fmla="*/ 6081399 h 6858000"/>
                <a:gd name="connsiteX41" fmla="*/ 6123011 w 6237794"/>
                <a:gd name="connsiteY41" fmla="*/ 6166399 h 6858000"/>
                <a:gd name="connsiteX42" fmla="*/ 5965925 w 6237794"/>
                <a:gd name="connsiteY42" fmla="*/ 6278479 h 6858000"/>
                <a:gd name="connsiteX43" fmla="*/ 5803903 w 6237794"/>
                <a:gd name="connsiteY43" fmla="*/ 6387364 h 6858000"/>
                <a:gd name="connsiteX44" fmla="*/ 5463744 w 6237794"/>
                <a:gd name="connsiteY44" fmla="*/ 6591780 h 6858000"/>
                <a:gd name="connsiteX45" fmla="*/ 5097888 w 6237794"/>
                <a:gd name="connsiteY45" fmla="*/ 6765562 h 6858000"/>
                <a:gd name="connsiteX46" fmla="*/ 4905602 w 6237794"/>
                <a:gd name="connsiteY46" fmla="*/ 6836446 h 6858000"/>
                <a:gd name="connsiteX47" fmla="*/ 4831447 w 6237794"/>
                <a:gd name="connsiteY47" fmla="*/ 6858000 h 6858000"/>
                <a:gd name="connsiteX48" fmla="*/ 3036485 w 6237794"/>
                <a:gd name="connsiteY48" fmla="*/ 6858000 h 6858000"/>
                <a:gd name="connsiteX49" fmla="*/ 2911533 w 6237794"/>
                <a:gd name="connsiteY49" fmla="*/ 6825558 h 6858000"/>
                <a:gd name="connsiteX50" fmla="*/ 2719386 w 6237794"/>
                <a:gd name="connsiteY50" fmla="*/ 6767158 h 6858000"/>
                <a:gd name="connsiteX51" fmla="*/ 1980415 w 6237794"/>
                <a:gd name="connsiteY51" fmla="*/ 6440210 h 6858000"/>
                <a:gd name="connsiteX52" fmla="*/ 1357588 w 6237794"/>
                <a:gd name="connsiteY52" fmla="*/ 5931206 h 6858000"/>
                <a:gd name="connsiteX53" fmla="*/ 1105118 w 6237794"/>
                <a:gd name="connsiteY53" fmla="*/ 5624874 h 6858000"/>
                <a:gd name="connsiteX54" fmla="*/ 884588 w 6237794"/>
                <a:gd name="connsiteY54" fmla="*/ 5300539 h 6858000"/>
                <a:gd name="connsiteX55" fmla="*/ 833049 w 6237794"/>
                <a:gd name="connsiteY55" fmla="*/ 5217931 h 6858000"/>
                <a:gd name="connsiteX56" fmla="*/ 783833 w 6237794"/>
                <a:gd name="connsiteY56" fmla="*/ 5137791 h 6858000"/>
                <a:gd name="connsiteX57" fmla="*/ 686706 w 6237794"/>
                <a:gd name="connsiteY57" fmla="*/ 4982447 h 6858000"/>
                <a:gd name="connsiteX58" fmla="*/ 485485 w 6237794"/>
                <a:gd name="connsiteY58" fmla="*/ 4665082 h 6858000"/>
                <a:gd name="connsiteX59" fmla="*/ 289055 w 6237794"/>
                <a:gd name="connsiteY59" fmla="*/ 4329568 h 6858000"/>
                <a:gd name="connsiteX60" fmla="*/ 200495 w 6237794"/>
                <a:gd name="connsiteY60" fmla="*/ 4151721 h 6858000"/>
                <a:gd name="connsiteX61" fmla="*/ 125291 w 6237794"/>
                <a:gd name="connsiteY61" fmla="*/ 3965600 h 6858000"/>
                <a:gd name="connsiteX62" fmla="*/ 67654 w 6237794"/>
                <a:gd name="connsiteY62" fmla="*/ 3772509 h 6858000"/>
                <a:gd name="connsiteX63" fmla="*/ 46168 w 6237794"/>
                <a:gd name="connsiteY63" fmla="*/ 3674076 h 6858000"/>
                <a:gd name="connsiteX64" fmla="*/ 36731 w 6237794"/>
                <a:gd name="connsiteY64" fmla="*/ 3624714 h 6858000"/>
                <a:gd name="connsiteX65" fmla="*/ 28891 w 6237794"/>
                <a:gd name="connsiteY65" fmla="*/ 3575208 h 6858000"/>
                <a:gd name="connsiteX66" fmla="*/ 0 w 6237794"/>
                <a:gd name="connsiteY66" fmla="*/ 3178573 h 6858000"/>
                <a:gd name="connsiteX67" fmla="*/ 80575 w 6237794"/>
                <a:gd name="connsiteY67" fmla="*/ 2405774 h 6858000"/>
                <a:gd name="connsiteX68" fmla="*/ 322737 w 6237794"/>
                <a:gd name="connsiteY68" fmla="*/ 1665351 h 6858000"/>
                <a:gd name="connsiteX69" fmla="*/ 1230700 w 6237794"/>
                <a:gd name="connsiteY69" fmla="*/ 407938 h 6858000"/>
                <a:gd name="connsiteX70" fmla="*/ 1521825 w 6237794"/>
                <a:gd name="connsiteY70" fmla="*/ 14944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237794" h="6858000">
                  <a:moveTo>
                    <a:pt x="1720317" y="0"/>
                  </a:moveTo>
                  <a:lnTo>
                    <a:pt x="2433560" y="0"/>
                  </a:lnTo>
                  <a:lnTo>
                    <a:pt x="2351473" y="41605"/>
                  </a:lnTo>
                  <a:cubicBezTo>
                    <a:pt x="2036528" y="216271"/>
                    <a:pt x="1740794" y="426339"/>
                    <a:pt x="1473152" y="667521"/>
                  </a:cubicBezTo>
                  <a:cubicBezTo>
                    <a:pt x="1295305" y="828818"/>
                    <a:pt x="1130525" y="1004777"/>
                    <a:pt x="982876" y="1193803"/>
                  </a:cubicBezTo>
                  <a:cubicBezTo>
                    <a:pt x="834936" y="1382538"/>
                    <a:pt x="704418" y="1584921"/>
                    <a:pt x="595242" y="1798192"/>
                  </a:cubicBezTo>
                  <a:cubicBezTo>
                    <a:pt x="486066" y="2011317"/>
                    <a:pt x="395183" y="2234461"/>
                    <a:pt x="332174" y="2466315"/>
                  </a:cubicBezTo>
                  <a:cubicBezTo>
                    <a:pt x="269166" y="2697588"/>
                    <a:pt x="236355" y="2938008"/>
                    <a:pt x="236500" y="3178573"/>
                  </a:cubicBezTo>
                  <a:cubicBezTo>
                    <a:pt x="237807" y="3296751"/>
                    <a:pt x="249421" y="3414057"/>
                    <a:pt x="276860" y="3527298"/>
                  </a:cubicBezTo>
                  <a:cubicBezTo>
                    <a:pt x="303864" y="3640684"/>
                    <a:pt x="345821" y="3749135"/>
                    <a:pt x="396054" y="3853520"/>
                  </a:cubicBezTo>
                  <a:cubicBezTo>
                    <a:pt x="421461" y="3905640"/>
                    <a:pt x="449626" y="3956743"/>
                    <a:pt x="479243" y="4007121"/>
                  </a:cubicBezTo>
                  <a:cubicBezTo>
                    <a:pt x="509295" y="4057354"/>
                    <a:pt x="541380" y="4106861"/>
                    <a:pt x="574772" y="4155787"/>
                  </a:cubicBezTo>
                  <a:cubicBezTo>
                    <a:pt x="642426" y="4253348"/>
                    <a:pt x="717630" y="4348007"/>
                    <a:pt x="795447" y="4443100"/>
                  </a:cubicBezTo>
                  <a:cubicBezTo>
                    <a:pt x="873264" y="4538339"/>
                    <a:pt x="954565" y="4633577"/>
                    <a:pt x="1034270" y="4732591"/>
                  </a:cubicBezTo>
                  <a:cubicBezTo>
                    <a:pt x="1074195" y="4781952"/>
                    <a:pt x="1113684" y="4832476"/>
                    <a:pt x="1153028" y="4883725"/>
                  </a:cubicBezTo>
                  <a:lnTo>
                    <a:pt x="1210084" y="4957912"/>
                  </a:lnTo>
                  <a:cubicBezTo>
                    <a:pt x="1228813" y="4981576"/>
                    <a:pt x="1246670" y="5005822"/>
                    <a:pt x="1265979" y="5028906"/>
                  </a:cubicBezTo>
                  <a:cubicBezTo>
                    <a:pt x="1416677" y="5216770"/>
                    <a:pt x="1580151" y="5389681"/>
                    <a:pt x="1746238" y="5553590"/>
                  </a:cubicBezTo>
                  <a:cubicBezTo>
                    <a:pt x="1829717" y="5635182"/>
                    <a:pt x="1914648" y="5714015"/>
                    <a:pt x="2001611" y="5789654"/>
                  </a:cubicBezTo>
                  <a:cubicBezTo>
                    <a:pt x="2088575" y="5865293"/>
                    <a:pt x="2177135" y="5938465"/>
                    <a:pt x="2269035" y="6007280"/>
                  </a:cubicBezTo>
                  <a:cubicBezTo>
                    <a:pt x="2452108" y="6145202"/>
                    <a:pt x="2649554" y="6268461"/>
                    <a:pt x="2866455" y="6351505"/>
                  </a:cubicBezTo>
                  <a:cubicBezTo>
                    <a:pt x="2974615" y="6393027"/>
                    <a:pt x="3086694" y="6424821"/>
                    <a:pt x="3200661" y="6448777"/>
                  </a:cubicBezTo>
                  <a:cubicBezTo>
                    <a:pt x="3229262" y="6454438"/>
                    <a:pt x="3257572" y="6460971"/>
                    <a:pt x="3286318" y="6465908"/>
                  </a:cubicBezTo>
                  <a:lnTo>
                    <a:pt x="3372701" y="6480281"/>
                  </a:lnTo>
                  <a:cubicBezTo>
                    <a:pt x="3430628" y="6487975"/>
                    <a:pt x="3488556" y="6496106"/>
                    <a:pt x="3547063" y="6500896"/>
                  </a:cubicBezTo>
                  <a:cubicBezTo>
                    <a:pt x="3576245" y="6503654"/>
                    <a:pt x="3605426" y="6506268"/>
                    <a:pt x="3634753" y="6507575"/>
                  </a:cubicBezTo>
                  <a:cubicBezTo>
                    <a:pt x="3664079" y="6509026"/>
                    <a:pt x="3693261" y="6511350"/>
                    <a:pt x="3722733" y="6512221"/>
                  </a:cubicBezTo>
                  <a:lnTo>
                    <a:pt x="3811003" y="6514253"/>
                  </a:lnTo>
                  <a:cubicBezTo>
                    <a:pt x="3840329" y="6514979"/>
                    <a:pt x="3869946" y="6513963"/>
                    <a:pt x="3899418" y="6513817"/>
                  </a:cubicBezTo>
                  <a:lnTo>
                    <a:pt x="3943698" y="6513381"/>
                  </a:lnTo>
                  <a:cubicBezTo>
                    <a:pt x="3958071" y="6512946"/>
                    <a:pt x="3972154" y="6512075"/>
                    <a:pt x="3986381" y="6511495"/>
                  </a:cubicBezTo>
                  <a:cubicBezTo>
                    <a:pt x="4000609" y="6510768"/>
                    <a:pt x="4014837" y="6510333"/>
                    <a:pt x="4028919" y="6509317"/>
                  </a:cubicBezTo>
                  <a:lnTo>
                    <a:pt x="4071312" y="6505833"/>
                  </a:lnTo>
                  <a:cubicBezTo>
                    <a:pt x="4127788" y="6501332"/>
                    <a:pt x="4183828" y="6493782"/>
                    <a:pt x="4239432" y="6485072"/>
                  </a:cubicBezTo>
                  <a:cubicBezTo>
                    <a:pt x="4461994" y="6448195"/>
                    <a:pt x="4675992" y="6376041"/>
                    <a:pt x="4879826" y="6274849"/>
                  </a:cubicBezTo>
                  <a:cubicBezTo>
                    <a:pt x="5084386" y="6174820"/>
                    <a:pt x="5279074" y="6046770"/>
                    <a:pt x="5471439" y="5906235"/>
                  </a:cubicBezTo>
                  <a:cubicBezTo>
                    <a:pt x="5519494" y="5871246"/>
                    <a:pt x="5567258" y="5834806"/>
                    <a:pt x="5614877" y="5797930"/>
                  </a:cubicBezTo>
                  <a:cubicBezTo>
                    <a:pt x="5662787" y="5761199"/>
                    <a:pt x="5710551" y="5723887"/>
                    <a:pt x="5758316" y="5685995"/>
                  </a:cubicBezTo>
                  <a:lnTo>
                    <a:pt x="6048824" y="5453705"/>
                  </a:lnTo>
                  <a:lnTo>
                    <a:pt x="6237794" y="5308644"/>
                  </a:lnTo>
                  <a:lnTo>
                    <a:pt x="6237794" y="6081399"/>
                  </a:lnTo>
                  <a:lnTo>
                    <a:pt x="6123011" y="6166399"/>
                  </a:lnTo>
                  <a:cubicBezTo>
                    <a:pt x="6071326" y="6204001"/>
                    <a:pt x="6019061" y="6241458"/>
                    <a:pt x="5965925" y="6278479"/>
                  </a:cubicBezTo>
                  <a:cubicBezTo>
                    <a:pt x="5912644" y="6315210"/>
                    <a:pt x="5858927" y="6351650"/>
                    <a:pt x="5803903" y="6387364"/>
                  </a:cubicBezTo>
                  <a:cubicBezTo>
                    <a:pt x="5694437" y="6458938"/>
                    <a:pt x="5581486" y="6528335"/>
                    <a:pt x="5463744" y="6591780"/>
                  </a:cubicBezTo>
                  <a:cubicBezTo>
                    <a:pt x="5346147" y="6655514"/>
                    <a:pt x="5224486" y="6714748"/>
                    <a:pt x="5097888" y="6765562"/>
                  </a:cubicBezTo>
                  <a:cubicBezTo>
                    <a:pt x="5034879" y="6791332"/>
                    <a:pt x="4970700" y="6815005"/>
                    <a:pt x="4905602" y="6836446"/>
                  </a:cubicBezTo>
                  <a:lnTo>
                    <a:pt x="4831447" y="6858000"/>
                  </a:lnTo>
                  <a:lnTo>
                    <a:pt x="3036485" y="6858000"/>
                  </a:lnTo>
                  <a:lnTo>
                    <a:pt x="2911533" y="6825558"/>
                  </a:lnTo>
                  <a:cubicBezTo>
                    <a:pt x="2847182" y="6807410"/>
                    <a:pt x="2783121" y="6787919"/>
                    <a:pt x="2719386" y="6767158"/>
                  </a:cubicBezTo>
                  <a:cubicBezTo>
                    <a:pt x="2464884" y="6683389"/>
                    <a:pt x="2213285" y="6579149"/>
                    <a:pt x="1980415" y="6440210"/>
                  </a:cubicBezTo>
                  <a:cubicBezTo>
                    <a:pt x="1747399" y="6301563"/>
                    <a:pt x="1539355" y="6125749"/>
                    <a:pt x="1357588" y="5931206"/>
                  </a:cubicBezTo>
                  <a:cubicBezTo>
                    <a:pt x="1266269" y="5834080"/>
                    <a:pt x="1183226" y="5730711"/>
                    <a:pt x="1105118" y="5624874"/>
                  </a:cubicBezTo>
                  <a:cubicBezTo>
                    <a:pt x="1027446" y="5518601"/>
                    <a:pt x="953549" y="5410732"/>
                    <a:pt x="884588" y="5300539"/>
                  </a:cubicBezTo>
                  <a:cubicBezTo>
                    <a:pt x="866876" y="5273245"/>
                    <a:pt x="850180" y="5245516"/>
                    <a:pt x="833049" y="5217931"/>
                  </a:cubicBezTo>
                  <a:lnTo>
                    <a:pt x="783833" y="5137791"/>
                  </a:lnTo>
                  <a:cubicBezTo>
                    <a:pt x="752328" y="5085962"/>
                    <a:pt x="719662" y="5034567"/>
                    <a:pt x="686706" y="4982447"/>
                  </a:cubicBezTo>
                  <a:lnTo>
                    <a:pt x="485485" y="4665082"/>
                  </a:lnTo>
                  <a:cubicBezTo>
                    <a:pt x="417976" y="4556922"/>
                    <a:pt x="351338" y="4445568"/>
                    <a:pt x="289055" y="4329568"/>
                  </a:cubicBezTo>
                  <a:cubicBezTo>
                    <a:pt x="257987" y="4271496"/>
                    <a:pt x="227934" y="4212408"/>
                    <a:pt x="200495" y="4151721"/>
                  </a:cubicBezTo>
                  <a:cubicBezTo>
                    <a:pt x="173201" y="4090891"/>
                    <a:pt x="147794" y="4028898"/>
                    <a:pt x="125291" y="3965600"/>
                  </a:cubicBezTo>
                  <a:cubicBezTo>
                    <a:pt x="103224" y="3902155"/>
                    <a:pt x="83624" y="3837840"/>
                    <a:pt x="67654" y="3772509"/>
                  </a:cubicBezTo>
                  <a:cubicBezTo>
                    <a:pt x="60105" y="3739843"/>
                    <a:pt x="52410" y="3707032"/>
                    <a:pt x="46168" y="3674076"/>
                  </a:cubicBezTo>
                  <a:lnTo>
                    <a:pt x="36731" y="3624714"/>
                  </a:lnTo>
                  <a:lnTo>
                    <a:pt x="28891" y="3575208"/>
                  </a:lnTo>
                  <a:cubicBezTo>
                    <a:pt x="8566" y="3442948"/>
                    <a:pt x="0" y="3310252"/>
                    <a:pt x="0" y="3178573"/>
                  </a:cubicBezTo>
                  <a:cubicBezTo>
                    <a:pt x="726" y="2919425"/>
                    <a:pt x="27730" y="2660277"/>
                    <a:pt x="80575" y="2405774"/>
                  </a:cubicBezTo>
                  <a:cubicBezTo>
                    <a:pt x="133276" y="2151417"/>
                    <a:pt x="213997" y="1901996"/>
                    <a:pt x="322737" y="1665351"/>
                  </a:cubicBezTo>
                  <a:cubicBezTo>
                    <a:pt x="541235" y="1192061"/>
                    <a:pt x="857875" y="768568"/>
                    <a:pt x="1230700" y="407938"/>
                  </a:cubicBezTo>
                  <a:cubicBezTo>
                    <a:pt x="1324124" y="317781"/>
                    <a:pt x="1421323" y="231579"/>
                    <a:pt x="1521825" y="14944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13BFB38F-216C-4A75-8C1C-DAF998A5CB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698" y="0"/>
              <a:ext cx="6477994" cy="6858000"/>
            </a:xfrm>
            <a:custGeom>
              <a:avLst/>
              <a:gdLst>
                <a:gd name="connsiteX0" fmla="*/ 5634917 w 6230407"/>
                <a:gd name="connsiteY0" fmla="*/ 0 h 6858000"/>
                <a:gd name="connsiteX1" fmla="*/ 6230407 w 6230407"/>
                <a:gd name="connsiteY1" fmla="*/ 0 h 6858000"/>
                <a:gd name="connsiteX2" fmla="*/ 6230407 w 6230407"/>
                <a:gd name="connsiteY2" fmla="*/ 322046 h 6858000"/>
                <a:gd name="connsiteX3" fmla="*/ 6061915 w 6230407"/>
                <a:gd name="connsiteY3" fmla="*/ 206288 h 6858000"/>
                <a:gd name="connsiteX4" fmla="*/ 5814792 w 6230407"/>
                <a:gd name="connsiteY4" fmla="*/ 74312 h 6858000"/>
                <a:gd name="connsiteX5" fmla="*/ 5676576 w 6230407"/>
                <a:gd name="connsiteY5" fmla="*/ 15049 h 6858000"/>
                <a:gd name="connsiteX6" fmla="*/ 1821847 w 6230407"/>
                <a:gd name="connsiteY6" fmla="*/ 0 h 6858000"/>
                <a:gd name="connsiteX7" fmla="*/ 3449591 w 6230407"/>
                <a:gd name="connsiteY7" fmla="*/ 0 h 6858000"/>
                <a:gd name="connsiteX8" fmla="*/ 3354111 w 6230407"/>
                <a:gd name="connsiteY8" fmla="*/ 29819 h 6858000"/>
                <a:gd name="connsiteX9" fmla="*/ 3177287 w 6230407"/>
                <a:gd name="connsiteY9" fmla="*/ 93621 h 6858000"/>
                <a:gd name="connsiteX10" fmla="*/ 1915374 w 6230407"/>
                <a:gd name="connsiteY10" fmla="*/ 844207 h 6858000"/>
                <a:gd name="connsiteX11" fmla="*/ 1042545 w 6230407"/>
                <a:gd name="connsiteY11" fmla="*/ 1926532 h 6858000"/>
                <a:gd name="connsiteX12" fmla="*/ 726050 w 6230407"/>
                <a:gd name="connsiteY12" fmla="*/ 3186123 h 6858000"/>
                <a:gd name="connsiteX13" fmla="*/ 1249864 w 6230407"/>
                <a:gd name="connsiteY13" fmla="*/ 4355701 h 6858000"/>
                <a:gd name="connsiteX14" fmla="*/ 1513803 w 6230407"/>
                <a:gd name="connsiteY14" fmla="*/ 4726929 h 6858000"/>
                <a:gd name="connsiteX15" fmla="*/ 3990446 w 6230407"/>
                <a:gd name="connsiteY15" fmla="*/ 6178014 h 6858000"/>
                <a:gd name="connsiteX16" fmla="*/ 5870541 w 6230407"/>
                <a:gd name="connsiteY16" fmla="*/ 5285296 h 6858000"/>
                <a:gd name="connsiteX17" fmla="*/ 6099347 w 6230407"/>
                <a:gd name="connsiteY17" fmla="*/ 5108030 h 6858000"/>
                <a:gd name="connsiteX18" fmla="*/ 6230407 w 6230407"/>
                <a:gd name="connsiteY18" fmla="*/ 5006078 h 6858000"/>
                <a:gd name="connsiteX19" fmla="*/ 6230407 w 6230407"/>
                <a:gd name="connsiteY19" fmla="*/ 5924458 h 6858000"/>
                <a:gd name="connsiteX20" fmla="*/ 6056186 w 6230407"/>
                <a:gd name="connsiteY20" fmla="*/ 6058925 h 6858000"/>
                <a:gd name="connsiteX21" fmla="*/ 4500343 w 6230407"/>
                <a:gd name="connsiteY21" fmla="*/ 6854086 h 6858000"/>
                <a:gd name="connsiteX22" fmla="*/ 4476760 w 6230407"/>
                <a:gd name="connsiteY22" fmla="*/ 6858000 h 6858000"/>
                <a:gd name="connsiteX23" fmla="*/ 3391617 w 6230407"/>
                <a:gd name="connsiteY23" fmla="*/ 6858000 h 6858000"/>
                <a:gd name="connsiteX24" fmla="*/ 3242986 w 6230407"/>
                <a:gd name="connsiteY24" fmla="*/ 6833894 h 6858000"/>
                <a:gd name="connsiteX25" fmla="*/ 913044 w 6230407"/>
                <a:gd name="connsiteY25" fmla="*/ 5134452 h 6858000"/>
                <a:gd name="connsiteX26" fmla="*/ 0 w 6230407"/>
                <a:gd name="connsiteY26" fmla="*/ 3186123 h 6858000"/>
                <a:gd name="connsiteX27" fmla="*/ 1779764 w 6230407"/>
                <a:gd name="connsiteY27" fmla="*/ 288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230407" h="6858000">
                  <a:moveTo>
                    <a:pt x="5634917" y="0"/>
                  </a:moveTo>
                  <a:lnTo>
                    <a:pt x="6230407" y="0"/>
                  </a:lnTo>
                  <a:lnTo>
                    <a:pt x="6230407" y="322046"/>
                  </a:lnTo>
                  <a:lnTo>
                    <a:pt x="6061915" y="206288"/>
                  </a:lnTo>
                  <a:cubicBezTo>
                    <a:pt x="5982213" y="157828"/>
                    <a:pt x="5899796" y="113801"/>
                    <a:pt x="5814792" y="74312"/>
                  </a:cubicBezTo>
                  <a:cubicBezTo>
                    <a:pt x="5769441" y="53261"/>
                    <a:pt x="5723362" y="33505"/>
                    <a:pt x="5676576" y="15049"/>
                  </a:cubicBezTo>
                  <a:close/>
                  <a:moveTo>
                    <a:pt x="1821847" y="0"/>
                  </a:moveTo>
                  <a:lnTo>
                    <a:pt x="3449591" y="0"/>
                  </a:lnTo>
                  <a:lnTo>
                    <a:pt x="3354111" y="29819"/>
                  </a:lnTo>
                  <a:cubicBezTo>
                    <a:pt x="3295072" y="49686"/>
                    <a:pt x="3236122" y="70955"/>
                    <a:pt x="3177287" y="93621"/>
                  </a:cubicBezTo>
                  <a:cubicBezTo>
                    <a:pt x="2718951" y="269871"/>
                    <a:pt x="2282682" y="529455"/>
                    <a:pt x="1915374" y="844207"/>
                  </a:cubicBezTo>
                  <a:cubicBezTo>
                    <a:pt x="1541678" y="1164331"/>
                    <a:pt x="1247976" y="1528591"/>
                    <a:pt x="1042545" y="1926532"/>
                  </a:cubicBezTo>
                  <a:cubicBezTo>
                    <a:pt x="832613" y="2333329"/>
                    <a:pt x="726050" y="2757113"/>
                    <a:pt x="726050" y="3186123"/>
                  </a:cubicBezTo>
                  <a:cubicBezTo>
                    <a:pt x="726050" y="3618181"/>
                    <a:pt x="896057" y="3870506"/>
                    <a:pt x="1249864" y="4355701"/>
                  </a:cubicBezTo>
                  <a:cubicBezTo>
                    <a:pt x="1335230" y="4472717"/>
                    <a:pt x="1423500" y="4593798"/>
                    <a:pt x="1513803" y="4726929"/>
                  </a:cubicBezTo>
                  <a:cubicBezTo>
                    <a:pt x="2203848" y="5744068"/>
                    <a:pt x="2944562" y="6178014"/>
                    <a:pt x="3990446" y="6178014"/>
                  </a:cubicBezTo>
                  <a:cubicBezTo>
                    <a:pt x="4676863" y="6178014"/>
                    <a:pt x="5180496" y="5824498"/>
                    <a:pt x="5870541" y="5285296"/>
                  </a:cubicBezTo>
                  <a:cubicBezTo>
                    <a:pt x="5947632" y="5225046"/>
                    <a:pt x="6024723" y="5165521"/>
                    <a:pt x="6099347" y="5108030"/>
                  </a:cubicBezTo>
                  <a:lnTo>
                    <a:pt x="6230407" y="5006078"/>
                  </a:lnTo>
                  <a:lnTo>
                    <a:pt x="6230407" y="5924458"/>
                  </a:lnTo>
                  <a:lnTo>
                    <a:pt x="6056186" y="6058925"/>
                  </a:lnTo>
                  <a:cubicBezTo>
                    <a:pt x="5577260" y="6421454"/>
                    <a:pt x="5092142" y="6735949"/>
                    <a:pt x="4500343" y="6854086"/>
                  </a:cubicBezTo>
                  <a:lnTo>
                    <a:pt x="4476760" y="6858000"/>
                  </a:lnTo>
                  <a:lnTo>
                    <a:pt x="3391617" y="6858000"/>
                  </a:lnTo>
                  <a:lnTo>
                    <a:pt x="3242986" y="6833894"/>
                  </a:lnTo>
                  <a:cubicBezTo>
                    <a:pt x="2233307" y="6634206"/>
                    <a:pt x="1512986" y="6018796"/>
                    <a:pt x="913044" y="5134452"/>
                  </a:cubicBezTo>
                  <a:cubicBezTo>
                    <a:pt x="469951" y="4481428"/>
                    <a:pt x="0" y="4033545"/>
                    <a:pt x="0" y="3186123"/>
                  </a:cubicBezTo>
                  <a:cubicBezTo>
                    <a:pt x="0" y="1915018"/>
                    <a:pt x="732545" y="779286"/>
                    <a:pt x="1779764" y="2881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4DF24F7D-73CE-4EF0-86BC-1C1C4C5CB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698" y="0"/>
              <a:ext cx="6477994" cy="6858000"/>
            </a:xfrm>
            <a:custGeom>
              <a:avLst/>
              <a:gdLst>
                <a:gd name="connsiteX0" fmla="*/ 5061392 w 6230408"/>
                <a:gd name="connsiteY0" fmla="*/ 0 h 6858000"/>
                <a:gd name="connsiteX1" fmla="*/ 6230408 w 6230408"/>
                <a:gd name="connsiteY1" fmla="*/ 0 h 6858000"/>
                <a:gd name="connsiteX2" fmla="*/ 6230408 w 6230408"/>
                <a:gd name="connsiteY2" fmla="*/ 502666 h 6858000"/>
                <a:gd name="connsiteX3" fmla="*/ 6204367 w 6230408"/>
                <a:gd name="connsiteY3" fmla="*/ 480166 h 6858000"/>
                <a:gd name="connsiteX4" fmla="*/ 5753525 w 6230408"/>
                <a:gd name="connsiteY4" fmla="*/ 205991 h 6858000"/>
                <a:gd name="connsiteX5" fmla="*/ 5205685 w 6230408"/>
                <a:gd name="connsiteY5" fmla="*/ 25948 h 6858000"/>
                <a:gd name="connsiteX6" fmla="*/ 1821847 w 6230408"/>
                <a:gd name="connsiteY6" fmla="*/ 0 h 6858000"/>
                <a:gd name="connsiteX7" fmla="*/ 4114919 w 6230408"/>
                <a:gd name="connsiteY7" fmla="*/ 0 h 6858000"/>
                <a:gd name="connsiteX8" fmla="*/ 4086206 w 6230408"/>
                <a:gd name="connsiteY8" fmla="*/ 3507 h 6858000"/>
                <a:gd name="connsiteX9" fmla="*/ 3229262 w 6230408"/>
                <a:gd name="connsiteY9" fmla="*/ 229075 h 6858000"/>
                <a:gd name="connsiteX10" fmla="*/ 2009741 w 6230408"/>
                <a:gd name="connsiteY10" fmla="*/ 954400 h 6858000"/>
                <a:gd name="connsiteX11" fmla="*/ 1171466 w 6230408"/>
                <a:gd name="connsiteY11" fmla="*/ 1993025 h 6858000"/>
                <a:gd name="connsiteX12" fmla="*/ 871086 w 6230408"/>
                <a:gd name="connsiteY12" fmla="*/ 3186123 h 6858000"/>
                <a:gd name="connsiteX13" fmla="*/ 1367025 w 6230408"/>
                <a:gd name="connsiteY13" fmla="*/ 4270190 h 6858000"/>
                <a:gd name="connsiteX14" fmla="*/ 1633868 w 6230408"/>
                <a:gd name="connsiteY14" fmla="*/ 4645483 h 6858000"/>
                <a:gd name="connsiteX15" fmla="*/ 2651877 w 6230408"/>
                <a:gd name="connsiteY15" fmla="*/ 5684689 h 6858000"/>
                <a:gd name="connsiteX16" fmla="*/ 3990301 w 6230408"/>
                <a:gd name="connsiteY16" fmla="*/ 6032833 h 6858000"/>
                <a:gd name="connsiteX17" fmla="*/ 4851225 w 6230408"/>
                <a:gd name="connsiteY17" fmla="*/ 5811141 h 6858000"/>
                <a:gd name="connsiteX18" fmla="*/ 5780965 w 6230408"/>
                <a:gd name="connsiteY18" fmla="*/ 5171038 h 6858000"/>
                <a:gd name="connsiteX19" fmla="*/ 6010496 w 6230408"/>
                <a:gd name="connsiteY19" fmla="*/ 4993191 h 6858000"/>
                <a:gd name="connsiteX20" fmla="*/ 6230408 w 6230408"/>
                <a:gd name="connsiteY20" fmla="*/ 4822117 h 6858000"/>
                <a:gd name="connsiteX21" fmla="*/ 6230408 w 6230408"/>
                <a:gd name="connsiteY21" fmla="*/ 5924457 h 6858000"/>
                <a:gd name="connsiteX22" fmla="*/ 6056186 w 6230408"/>
                <a:gd name="connsiteY22" fmla="*/ 6058925 h 6858000"/>
                <a:gd name="connsiteX23" fmla="*/ 4500343 w 6230408"/>
                <a:gd name="connsiteY23" fmla="*/ 6854086 h 6858000"/>
                <a:gd name="connsiteX24" fmla="*/ 4476760 w 6230408"/>
                <a:gd name="connsiteY24" fmla="*/ 6858000 h 6858000"/>
                <a:gd name="connsiteX25" fmla="*/ 3391617 w 6230408"/>
                <a:gd name="connsiteY25" fmla="*/ 6858000 h 6858000"/>
                <a:gd name="connsiteX26" fmla="*/ 3242986 w 6230408"/>
                <a:gd name="connsiteY26" fmla="*/ 6833894 h 6858000"/>
                <a:gd name="connsiteX27" fmla="*/ 913044 w 6230408"/>
                <a:gd name="connsiteY27" fmla="*/ 5134452 h 6858000"/>
                <a:gd name="connsiteX28" fmla="*/ 0 w 6230408"/>
                <a:gd name="connsiteY28" fmla="*/ 3186123 h 6858000"/>
                <a:gd name="connsiteX29" fmla="*/ 1779764 w 6230408"/>
                <a:gd name="connsiteY29" fmla="*/ 288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230408" h="6858000">
                  <a:moveTo>
                    <a:pt x="5061392" y="0"/>
                  </a:moveTo>
                  <a:lnTo>
                    <a:pt x="6230408" y="0"/>
                  </a:lnTo>
                  <a:lnTo>
                    <a:pt x="6230408" y="502666"/>
                  </a:lnTo>
                  <a:lnTo>
                    <a:pt x="6204367" y="480166"/>
                  </a:lnTo>
                  <a:cubicBezTo>
                    <a:pt x="6064466" y="372115"/>
                    <a:pt x="5913877" y="280469"/>
                    <a:pt x="5753525" y="205991"/>
                  </a:cubicBezTo>
                  <a:cubicBezTo>
                    <a:pt x="5581848" y="126214"/>
                    <a:pt x="5398775" y="66109"/>
                    <a:pt x="5205685" y="25948"/>
                  </a:cubicBezTo>
                  <a:close/>
                  <a:moveTo>
                    <a:pt x="1821847" y="0"/>
                  </a:moveTo>
                  <a:lnTo>
                    <a:pt x="4114919" y="0"/>
                  </a:lnTo>
                  <a:lnTo>
                    <a:pt x="4086206" y="3507"/>
                  </a:lnTo>
                  <a:cubicBezTo>
                    <a:pt x="3798985" y="45364"/>
                    <a:pt x="3509190" y="121369"/>
                    <a:pt x="3229262" y="229075"/>
                  </a:cubicBezTo>
                  <a:cubicBezTo>
                    <a:pt x="2786315" y="399518"/>
                    <a:pt x="2364564" y="650390"/>
                    <a:pt x="2009741" y="954400"/>
                  </a:cubicBezTo>
                  <a:cubicBezTo>
                    <a:pt x="1655354" y="1257973"/>
                    <a:pt x="1365573" y="1617151"/>
                    <a:pt x="1171466" y="1993025"/>
                  </a:cubicBezTo>
                  <a:cubicBezTo>
                    <a:pt x="972132" y="2379061"/>
                    <a:pt x="871086" y="2780487"/>
                    <a:pt x="871086" y="3186123"/>
                  </a:cubicBezTo>
                  <a:cubicBezTo>
                    <a:pt x="871086" y="3573756"/>
                    <a:pt x="1023091" y="3798642"/>
                    <a:pt x="1367025" y="4270190"/>
                  </a:cubicBezTo>
                  <a:cubicBezTo>
                    <a:pt x="1453117" y="4388222"/>
                    <a:pt x="1542113" y="4510319"/>
                    <a:pt x="1633868" y="4645483"/>
                  </a:cubicBezTo>
                  <a:cubicBezTo>
                    <a:pt x="1958347" y="5123709"/>
                    <a:pt x="2291248" y="5463723"/>
                    <a:pt x="2651877" y="5684689"/>
                  </a:cubicBezTo>
                  <a:cubicBezTo>
                    <a:pt x="3034139" y="5919011"/>
                    <a:pt x="3472005" y="6032833"/>
                    <a:pt x="3990301" y="6032833"/>
                  </a:cubicBezTo>
                  <a:cubicBezTo>
                    <a:pt x="4284438" y="6032833"/>
                    <a:pt x="4557959" y="5962420"/>
                    <a:pt x="4851225" y="5811141"/>
                  </a:cubicBezTo>
                  <a:cubicBezTo>
                    <a:pt x="5152330" y="5655798"/>
                    <a:pt x="5450387" y="5429315"/>
                    <a:pt x="5780965" y="5171038"/>
                  </a:cubicBezTo>
                  <a:cubicBezTo>
                    <a:pt x="5858491" y="5110498"/>
                    <a:pt x="5935727" y="5050828"/>
                    <a:pt x="6010496" y="4993191"/>
                  </a:cubicBezTo>
                  <a:lnTo>
                    <a:pt x="6230408" y="4822117"/>
                  </a:lnTo>
                  <a:lnTo>
                    <a:pt x="6230408" y="5924457"/>
                  </a:lnTo>
                  <a:lnTo>
                    <a:pt x="6056186" y="6058925"/>
                  </a:lnTo>
                  <a:cubicBezTo>
                    <a:pt x="5577260" y="6421454"/>
                    <a:pt x="5092142" y="6735949"/>
                    <a:pt x="4500343" y="6854086"/>
                  </a:cubicBezTo>
                  <a:lnTo>
                    <a:pt x="4476760" y="6858000"/>
                  </a:lnTo>
                  <a:lnTo>
                    <a:pt x="3391617" y="6858000"/>
                  </a:lnTo>
                  <a:lnTo>
                    <a:pt x="3242986" y="6833894"/>
                  </a:lnTo>
                  <a:cubicBezTo>
                    <a:pt x="2233307" y="6634206"/>
                    <a:pt x="1512986" y="6018796"/>
                    <a:pt x="913044" y="5134452"/>
                  </a:cubicBezTo>
                  <a:cubicBezTo>
                    <a:pt x="469951" y="4481428"/>
                    <a:pt x="0" y="4033545"/>
                    <a:pt x="0" y="3186123"/>
                  </a:cubicBezTo>
                  <a:cubicBezTo>
                    <a:pt x="0" y="1915018"/>
                    <a:pt x="732545" y="779286"/>
                    <a:pt x="1779764" y="2881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6">
              <a:extLst>
                <a:ext uri="{FF2B5EF4-FFF2-40B4-BE49-F238E27FC236}">
                  <a16:creationId xmlns:a16="http://schemas.microsoft.com/office/drawing/2014/main" id="{EC3445B6-9C0D-4865-BF68-CD74892D0E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05128" y="0"/>
              <a:ext cx="6648564" cy="6858000"/>
            </a:xfrm>
            <a:custGeom>
              <a:avLst/>
              <a:gdLst>
                <a:gd name="connsiteX0" fmla="*/ 1242460 w 6394458"/>
                <a:gd name="connsiteY0" fmla="*/ 0 h 6858000"/>
                <a:gd name="connsiteX1" fmla="*/ 2160732 w 6394458"/>
                <a:gd name="connsiteY1" fmla="*/ 0 h 6858000"/>
                <a:gd name="connsiteX2" fmla="*/ 2096124 w 6394458"/>
                <a:gd name="connsiteY2" fmla="*/ 41936 h 6858000"/>
                <a:gd name="connsiteX3" fmla="*/ 1942232 w 6394458"/>
                <a:gd name="connsiteY3" fmla="*/ 154451 h 6858000"/>
                <a:gd name="connsiteX4" fmla="*/ 1941942 w 6394458"/>
                <a:gd name="connsiteY4" fmla="*/ 154741 h 6858000"/>
                <a:gd name="connsiteX5" fmla="*/ 1941652 w 6394458"/>
                <a:gd name="connsiteY5" fmla="*/ 155032 h 6858000"/>
                <a:gd name="connsiteX6" fmla="*/ 1878498 w 6394458"/>
                <a:gd name="connsiteY6" fmla="*/ 203377 h 6858000"/>
                <a:gd name="connsiteX7" fmla="*/ 1865722 w 6394458"/>
                <a:gd name="connsiteY7" fmla="*/ 213395 h 6858000"/>
                <a:gd name="connsiteX8" fmla="*/ 1791679 w 6394458"/>
                <a:gd name="connsiteY8" fmla="*/ 272483 h 6858000"/>
                <a:gd name="connsiteX9" fmla="*/ 1503495 w 6394458"/>
                <a:gd name="connsiteY9" fmla="*/ 525389 h 6858000"/>
                <a:gd name="connsiteX10" fmla="*/ 990135 w 6394458"/>
                <a:gd name="connsiteY10" fmla="*/ 1098128 h 6858000"/>
                <a:gd name="connsiteX11" fmla="*/ 771637 w 6394458"/>
                <a:gd name="connsiteY11" fmla="*/ 1416800 h 6858000"/>
                <a:gd name="connsiteX12" fmla="*/ 585660 w 6394458"/>
                <a:gd name="connsiteY12" fmla="*/ 1756960 h 6858000"/>
                <a:gd name="connsiteX13" fmla="*/ 585515 w 6394458"/>
                <a:gd name="connsiteY13" fmla="*/ 1757395 h 6858000"/>
                <a:gd name="connsiteX14" fmla="*/ 585370 w 6394458"/>
                <a:gd name="connsiteY14" fmla="*/ 1757831 h 6858000"/>
                <a:gd name="connsiteX15" fmla="*/ 544574 w 6394458"/>
                <a:gd name="connsiteY15" fmla="*/ 1845230 h 6858000"/>
                <a:gd name="connsiteX16" fmla="*/ 524539 w 6394458"/>
                <a:gd name="connsiteY16" fmla="*/ 1889510 h 6858000"/>
                <a:gd name="connsiteX17" fmla="*/ 505666 w 6394458"/>
                <a:gd name="connsiteY17" fmla="*/ 1933935 h 6858000"/>
                <a:gd name="connsiteX18" fmla="*/ 502762 w 6394458"/>
                <a:gd name="connsiteY18" fmla="*/ 1940904 h 6858000"/>
                <a:gd name="connsiteX19" fmla="*/ 469661 w 6394458"/>
                <a:gd name="connsiteY19" fmla="*/ 2023512 h 6858000"/>
                <a:gd name="connsiteX20" fmla="*/ 456885 w 6394458"/>
                <a:gd name="connsiteY20" fmla="*/ 2057049 h 6858000"/>
                <a:gd name="connsiteX21" fmla="*/ 435688 w 6394458"/>
                <a:gd name="connsiteY21" fmla="*/ 2114395 h 6858000"/>
                <a:gd name="connsiteX22" fmla="*/ 435543 w 6394458"/>
                <a:gd name="connsiteY22" fmla="*/ 2114976 h 6858000"/>
                <a:gd name="connsiteX23" fmla="*/ 435253 w 6394458"/>
                <a:gd name="connsiteY23" fmla="*/ 2115557 h 6858000"/>
                <a:gd name="connsiteX24" fmla="*/ 324770 w 6394458"/>
                <a:gd name="connsiteY24" fmla="*/ 2488382 h 6858000"/>
                <a:gd name="connsiteX25" fmla="*/ 235338 w 6394458"/>
                <a:gd name="connsiteY25" fmla="*/ 3261036 h 6858000"/>
                <a:gd name="connsiteX26" fmla="*/ 272505 w 6394458"/>
                <a:gd name="connsiteY26" fmla="*/ 3641991 h 6858000"/>
                <a:gd name="connsiteX27" fmla="*/ 385891 w 6394458"/>
                <a:gd name="connsiteY27" fmla="*/ 4006104 h 6858000"/>
                <a:gd name="connsiteX28" fmla="*/ 386182 w 6394458"/>
                <a:gd name="connsiteY28" fmla="*/ 4006685 h 6858000"/>
                <a:gd name="connsiteX29" fmla="*/ 386472 w 6394458"/>
                <a:gd name="connsiteY29" fmla="*/ 4007266 h 6858000"/>
                <a:gd name="connsiteX30" fmla="*/ 413911 w 6394458"/>
                <a:gd name="connsiteY30" fmla="*/ 4068823 h 6858000"/>
                <a:gd name="connsiteX31" fmla="*/ 425380 w 6394458"/>
                <a:gd name="connsiteY31" fmla="*/ 4093794 h 6858000"/>
                <a:gd name="connsiteX32" fmla="*/ 435834 w 6394458"/>
                <a:gd name="connsiteY32" fmla="*/ 4114845 h 6858000"/>
                <a:gd name="connsiteX33" fmla="*/ 468644 w 6394458"/>
                <a:gd name="connsiteY33" fmla="*/ 4178435 h 6858000"/>
                <a:gd name="connsiteX34" fmla="*/ 468935 w 6394458"/>
                <a:gd name="connsiteY34" fmla="*/ 4179015 h 6858000"/>
                <a:gd name="connsiteX35" fmla="*/ 469225 w 6394458"/>
                <a:gd name="connsiteY35" fmla="*/ 4179596 h 6858000"/>
                <a:gd name="connsiteX36" fmla="*/ 566496 w 6394458"/>
                <a:gd name="connsiteY36" fmla="*/ 4345828 h 6858000"/>
                <a:gd name="connsiteX37" fmla="*/ 674366 w 6394458"/>
                <a:gd name="connsiteY37" fmla="*/ 4507124 h 6858000"/>
                <a:gd name="connsiteX38" fmla="*/ 790946 w 6394458"/>
                <a:gd name="connsiteY38" fmla="*/ 4665372 h 6858000"/>
                <a:gd name="connsiteX39" fmla="*/ 938015 w 6394458"/>
                <a:gd name="connsiteY39" fmla="*/ 4855559 h 6858000"/>
                <a:gd name="connsiteX40" fmla="*/ 1035286 w 6394458"/>
                <a:gd name="connsiteY40" fmla="*/ 4980269 h 6858000"/>
                <a:gd name="connsiteX41" fmla="*/ 1158254 w 6394458"/>
                <a:gd name="connsiteY41" fmla="*/ 5140985 h 6858000"/>
                <a:gd name="connsiteX42" fmla="*/ 1221118 w 6394458"/>
                <a:gd name="connsiteY42" fmla="*/ 5226351 h 6858000"/>
                <a:gd name="connsiteX43" fmla="*/ 1277448 w 6394458"/>
                <a:gd name="connsiteY43" fmla="*/ 5303007 h 6858000"/>
                <a:gd name="connsiteX44" fmla="*/ 1277739 w 6394458"/>
                <a:gd name="connsiteY44" fmla="*/ 5303297 h 6858000"/>
                <a:gd name="connsiteX45" fmla="*/ 1278029 w 6394458"/>
                <a:gd name="connsiteY45" fmla="*/ 5303588 h 6858000"/>
                <a:gd name="connsiteX46" fmla="*/ 1376607 w 6394458"/>
                <a:gd name="connsiteY46" fmla="*/ 5433525 h 6858000"/>
                <a:gd name="connsiteX47" fmla="*/ 1395625 w 6394458"/>
                <a:gd name="connsiteY47" fmla="*/ 5458060 h 6858000"/>
                <a:gd name="connsiteX48" fmla="*/ 1405207 w 6394458"/>
                <a:gd name="connsiteY48" fmla="*/ 5469965 h 6858000"/>
                <a:gd name="connsiteX49" fmla="*/ 1518739 w 6394458"/>
                <a:gd name="connsiteY49" fmla="*/ 5607597 h 6858000"/>
                <a:gd name="connsiteX50" fmla="*/ 1779194 w 6394458"/>
                <a:gd name="connsiteY50" fmla="*/ 5888957 h 6858000"/>
                <a:gd name="connsiteX51" fmla="*/ 2361805 w 6394458"/>
                <a:gd name="connsiteY51" fmla="*/ 6356876 h 6858000"/>
                <a:gd name="connsiteX52" fmla="*/ 2682656 w 6394458"/>
                <a:gd name="connsiteY52" fmla="*/ 6532110 h 6858000"/>
                <a:gd name="connsiteX53" fmla="*/ 2682946 w 6394458"/>
                <a:gd name="connsiteY53" fmla="*/ 6532255 h 6858000"/>
                <a:gd name="connsiteX54" fmla="*/ 2683236 w 6394458"/>
                <a:gd name="connsiteY54" fmla="*/ 6532400 h 6858000"/>
                <a:gd name="connsiteX55" fmla="*/ 3021944 w 6394458"/>
                <a:gd name="connsiteY55" fmla="*/ 6664805 h 6858000"/>
                <a:gd name="connsiteX56" fmla="*/ 3375605 w 6394458"/>
                <a:gd name="connsiteY56" fmla="*/ 6756415 h 6858000"/>
                <a:gd name="connsiteX57" fmla="*/ 3555048 w 6394458"/>
                <a:gd name="connsiteY57" fmla="*/ 6786612 h 6858000"/>
                <a:gd name="connsiteX58" fmla="*/ 3735218 w 6394458"/>
                <a:gd name="connsiteY58" fmla="*/ 6807083 h 6858000"/>
                <a:gd name="connsiteX59" fmla="*/ 4108188 w 6394458"/>
                <a:gd name="connsiteY59" fmla="*/ 6823343 h 6858000"/>
                <a:gd name="connsiteX60" fmla="*/ 4126917 w 6394458"/>
                <a:gd name="connsiteY60" fmla="*/ 6823343 h 6858000"/>
                <a:gd name="connsiteX61" fmla="*/ 4151597 w 6394458"/>
                <a:gd name="connsiteY61" fmla="*/ 6823488 h 6858000"/>
                <a:gd name="connsiteX62" fmla="*/ 4199652 w 6394458"/>
                <a:gd name="connsiteY62" fmla="*/ 6822763 h 6858000"/>
                <a:gd name="connsiteX63" fmla="*/ 4200088 w 6394458"/>
                <a:gd name="connsiteY63" fmla="*/ 6822763 h 6858000"/>
                <a:gd name="connsiteX64" fmla="*/ 4200523 w 6394458"/>
                <a:gd name="connsiteY64" fmla="*/ 6822763 h 6858000"/>
                <a:gd name="connsiteX65" fmla="*/ 4245675 w 6394458"/>
                <a:gd name="connsiteY65" fmla="*/ 6821601 h 6858000"/>
                <a:gd name="connsiteX66" fmla="*/ 4291117 w 6394458"/>
                <a:gd name="connsiteY66" fmla="*/ 6819277 h 6858000"/>
                <a:gd name="connsiteX67" fmla="*/ 4469108 w 6394458"/>
                <a:gd name="connsiteY67" fmla="*/ 6803743 h 6858000"/>
                <a:gd name="connsiteX68" fmla="*/ 5157267 w 6394458"/>
                <a:gd name="connsiteY68" fmla="*/ 6617766 h 6858000"/>
                <a:gd name="connsiteX69" fmla="*/ 5484069 w 6394458"/>
                <a:gd name="connsiteY69" fmla="*/ 6455744 h 6858000"/>
                <a:gd name="connsiteX70" fmla="*/ 5801144 w 6394458"/>
                <a:gd name="connsiteY70" fmla="*/ 6257717 h 6858000"/>
                <a:gd name="connsiteX71" fmla="*/ 6111106 w 6394458"/>
                <a:gd name="connsiteY71" fmla="*/ 6032542 h 6858000"/>
                <a:gd name="connsiteX72" fmla="*/ 6264127 w 6394458"/>
                <a:gd name="connsiteY72" fmla="*/ 5913203 h 6858000"/>
                <a:gd name="connsiteX73" fmla="*/ 6394458 w 6394458"/>
                <a:gd name="connsiteY73" fmla="*/ 5808939 h 6858000"/>
                <a:gd name="connsiteX74" fmla="*/ 6394458 w 6394458"/>
                <a:gd name="connsiteY74" fmla="*/ 6858000 h 6858000"/>
                <a:gd name="connsiteX75" fmla="*/ 2234128 w 6394458"/>
                <a:gd name="connsiteY75" fmla="*/ 6858000 h 6858000"/>
                <a:gd name="connsiteX76" fmla="*/ 2151583 w 6394458"/>
                <a:gd name="connsiteY76" fmla="*/ 6802146 h 6858000"/>
                <a:gd name="connsiteX77" fmla="*/ 593791 w 6394458"/>
                <a:gd name="connsiteY77" fmla="*/ 5241450 h 6858000"/>
                <a:gd name="connsiteX78" fmla="*/ 0 w 6394458"/>
                <a:gd name="connsiteY78" fmla="*/ 3044861 h 6858000"/>
                <a:gd name="connsiteX79" fmla="*/ 342337 w 6394458"/>
                <a:gd name="connsiteY79" fmla="*/ 1349581 h 6858000"/>
                <a:gd name="connsiteX80" fmla="*/ 1129762 w 6394458"/>
                <a:gd name="connsiteY80" fmla="*/ 1181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394458" h="6858000">
                  <a:moveTo>
                    <a:pt x="1242460" y="0"/>
                  </a:moveTo>
                  <a:lnTo>
                    <a:pt x="2160732" y="0"/>
                  </a:lnTo>
                  <a:lnTo>
                    <a:pt x="2096124" y="41936"/>
                  </a:lnTo>
                  <a:cubicBezTo>
                    <a:pt x="2053586" y="71988"/>
                    <a:pt x="1997691" y="111913"/>
                    <a:pt x="1942232" y="154451"/>
                  </a:cubicBezTo>
                  <a:lnTo>
                    <a:pt x="1941942" y="154741"/>
                  </a:lnTo>
                  <a:lnTo>
                    <a:pt x="1941652" y="155032"/>
                  </a:lnTo>
                  <a:cubicBezTo>
                    <a:pt x="1920455" y="170711"/>
                    <a:pt x="1899113" y="187262"/>
                    <a:pt x="1878498" y="203377"/>
                  </a:cubicBezTo>
                  <a:lnTo>
                    <a:pt x="1865722" y="213395"/>
                  </a:lnTo>
                  <a:cubicBezTo>
                    <a:pt x="1838863" y="233865"/>
                    <a:pt x="1813311" y="254771"/>
                    <a:pt x="1791679" y="272483"/>
                  </a:cubicBezTo>
                  <a:cubicBezTo>
                    <a:pt x="1684245" y="360463"/>
                    <a:pt x="1590023" y="443216"/>
                    <a:pt x="1503495" y="525389"/>
                  </a:cubicBezTo>
                  <a:cubicBezTo>
                    <a:pt x="1315050" y="703090"/>
                    <a:pt x="1142430" y="895746"/>
                    <a:pt x="990135" y="1098128"/>
                  </a:cubicBezTo>
                  <a:cubicBezTo>
                    <a:pt x="911301" y="1202949"/>
                    <a:pt x="837695" y="1310238"/>
                    <a:pt x="771637" y="1416800"/>
                  </a:cubicBezTo>
                  <a:cubicBezTo>
                    <a:pt x="697595" y="1538898"/>
                    <a:pt x="636764" y="1650106"/>
                    <a:pt x="585660" y="1756960"/>
                  </a:cubicBezTo>
                  <a:lnTo>
                    <a:pt x="585515" y="1757395"/>
                  </a:lnTo>
                  <a:lnTo>
                    <a:pt x="585370" y="1757831"/>
                  </a:lnTo>
                  <a:cubicBezTo>
                    <a:pt x="570271" y="1788174"/>
                    <a:pt x="556334" y="1818952"/>
                    <a:pt x="544574" y="1845230"/>
                  </a:cubicBezTo>
                  <a:lnTo>
                    <a:pt x="524539" y="1889510"/>
                  </a:lnTo>
                  <a:lnTo>
                    <a:pt x="505666" y="1933935"/>
                  </a:lnTo>
                  <a:lnTo>
                    <a:pt x="502762" y="1940904"/>
                  </a:lnTo>
                  <a:cubicBezTo>
                    <a:pt x="491002" y="1969214"/>
                    <a:pt x="479823" y="1996073"/>
                    <a:pt x="469661" y="2023512"/>
                  </a:cubicBezTo>
                  <a:cubicBezTo>
                    <a:pt x="465450" y="2034691"/>
                    <a:pt x="461240" y="2045870"/>
                    <a:pt x="456885" y="2057049"/>
                  </a:cubicBezTo>
                  <a:cubicBezTo>
                    <a:pt x="449190" y="2076794"/>
                    <a:pt x="442076" y="2095522"/>
                    <a:pt x="435688" y="2114395"/>
                  </a:cubicBezTo>
                  <a:lnTo>
                    <a:pt x="435543" y="2114976"/>
                  </a:lnTo>
                  <a:lnTo>
                    <a:pt x="435253" y="2115557"/>
                  </a:lnTo>
                  <a:cubicBezTo>
                    <a:pt x="390392" y="2239687"/>
                    <a:pt x="353226" y="2365123"/>
                    <a:pt x="324770" y="2488382"/>
                  </a:cubicBezTo>
                  <a:cubicBezTo>
                    <a:pt x="265391" y="2742158"/>
                    <a:pt x="235193" y="3002178"/>
                    <a:pt x="235338" y="3261036"/>
                  </a:cubicBezTo>
                  <a:cubicBezTo>
                    <a:pt x="236210" y="3391989"/>
                    <a:pt x="248695" y="3520474"/>
                    <a:pt x="272505" y="3641991"/>
                  </a:cubicBezTo>
                  <a:cubicBezTo>
                    <a:pt x="299073" y="3770621"/>
                    <a:pt x="337110" y="3893154"/>
                    <a:pt x="385891" y="4006104"/>
                  </a:cubicBezTo>
                  <a:lnTo>
                    <a:pt x="386182" y="4006685"/>
                  </a:lnTo>
                  <a:lnTo>
                    <a:pt x="386472" y="4007266"/>
                  </a:lnTo>
                  <a:cubicBezTo>
                    <a:pt x="394747" y="4027591"/>
                    <a:pt x="404039" y="4047626"/>
                    <a:pt x="413911" y="4068823"/>
                  </a:cubicBezTo>
                  <a:cubicBezTo>
                    <a:pt x="417686" y="4077098"/>
                    <a:pt x="421606" y="4085374"/>
                    <a:pt x="425380" y="4093794"/>
                  </a:cubicBezTo>
                  <a:cubicBezTo>
                    <a:pt x="428865" y="4100908"/>
                    <a:pt x="432349" y="4107876"/>
                    <a:pt x="435834" y="4114845"/>
                  </a:cubicBezTo>
                  <a:cubicBezTo>
                    <a:pt x="446867" y="4136913"/>
                    <a:pt x="457320" y="4157819"/>
                    <a:pt x="468644" y="4178435"/>
                  </a:cubicBezTo>
                  <a:lnTo>
                    <a:pt x="468935" y="4179015"/>
                  </a:lnTo>
                  <a:lnTo>
                    <a:pt x="469225" y="4179596"/>
                  </a:lnTo>
                  <a:cubicBezTo>
                    <a:pt x="495213" y="4229103"/>
                    <a:pt x="525120" y="4280352"/>
                    <a:pt x="566496" y="4345828"/>
                  </a:cubicBezTo>
                  <a:cubicBezTo>
                    <a:pt x="598727" y="4397368"/>
                    <a:pt x="633135" y="4447745"/>
                    <a:pt x="674366" y="4507124"/>
                  </a:cubicBezTo>
                  <a:cubicBezTo>
                    <a:pt x="713129" y="4561713"/>
                    <a:pt x="753199" y="4615139"/>
                    <a:pt x="790946" y="4665372"/>
                  </a:cubicBezTo>
                  <a:cubicBezTo>
                    <a:pt x="839001" y="4729106"/>
                    <a:pt x="889379" y="4793421"/>
                    <a:pt x="938015" y="4855559"/>
                  </a:cubicBezTo>
                  <a:cubicBezTo>
                    <a:pt x="969955" y="4896355"/>
                    <a:pt x="1003056" y="4938457"/>
                    <a:pt x="1035286" y="4980269"/>
                  </a:cubicBezTo>
                  <a:cubicBezTo>
                    <a:pt x="1069113" y="5023969"/>
                    <a:pt x="1113684" y="5081606"/>
                    <a:pt x="1158254" y="5140985"/>
                  </a:cubicBezTo>
                  <a:cubicBezTo>
                    <a:pt x="1179451" y="5169005"/>
                    <a:pt x="1200647" y="5198186"/>
                    <a:pt x="1221118" y="5226351"/>
                  </a:cubicBezTo>
                  <a:cubicBezTo>
                    <a:pt x="1240572" y="5253065"/>
                    <a:pt x="1259010" y="5278471"/>
                    <a:pt x="1277448" y="5303007"/>
                  </a:cubicBezTo>
                  <a:lnTo>
                    <a:pt x="1277739" y="5303297"/>
                  </a:lnTo>
                  <a:lnTo>
                    <a:pt x="1278029" y="5303588"/>
                  </a:lnTo>
                  <a:cubicBezTo>
                    <a:pt x="1309824" y="5347287"/>
                    <a:pt x="1343796" y="5391132"/>
                    <a:pt x="1376607" y="5433525"/>
                  </a:cubicBezTo>
                  <a:lnTo>
                    <a:pt x="1395625" y="5458060"/>
                  </a:lnTo>
                  <a:lnTo>
                    <a:pt x="1405207" y="5469965"/>
                  </a:lnTo>
                  <a:cubicBezTo>
                    <a:pt x="1442083" y="5515552"/>
                    <a:pt x="1479976" y="5562736"/>
                    <a:pt x="1518739" y="5607597"/>
                  </a:cubicBezTo>
                  <a:cubicBezTo>
                    <a:pt x="1603960" y="5707481"/>
                    <a:pt x="1691650" y="5802139"/>
                    <a:pt x="1779194" y="5888957"/>
                  </a:cubicBezTo>
                  <a:cubicBezTo>
                    <a:pt x="1965606" y="6072902"/>
                    <a:pt x="2161746" y="6230423"/>
                    <a:pt x="2361805" y="6356876"/>
                  </a:cubicBezTo>
                  <a:cubicBezTo>
                    <a:pt x="2475047" y="6427870"/>
                    <a:pt x="2579867" y="6485217"/>
                    <a:pt x="2682656" y="6532110"/>
                  </a:cubicBezTo>
                  <a:lnTo>
                    <a:pt x="2682946" y="6532255"/>
                  </a:lnTo>
                  <a:lnTo>
                    <a:pt x="2683236" y="6532400"/>
                  </a:lnTo>
                  <a:cubicBezTo>
                    <a:pt x="2787767" y="6581616"/>
                    <a:pt x="2901734" y="6626187"/>
                    <a:pt x="3021944" y="6664805"/>
                  </a:cubicBezTo>
                  <a:cubicBezTo>
                    <a:pt x="3132572" y="6700374"/>
                    <a:pt x="3251620" y="6731298"/>
                    <a:pt x="3375605" y="6756415"/>
                  </a:cubicBezTo>
                  <a:cubicBezTo>
                    <a:pt x="3432661" y="6767738"/>
                    <a:pt x="3493201" y="6777901"/>
                    <a:pt x="3555048" y="6786612"/>
                  </a:cubicBezTo>
                  <a:cubicBezTo>
                    <a:pt x="3613121" y="6794742"/>
                    <a:pt x="3673807" y="6801566"/>
                    <a:pt x="3735218" y="6807083"/>
                  </a:cubicBezTo>
                  <a:cubicBezTo>
                    <a:pt x="3852670" y="6817826"/>
                    <a:pt x="3974622" y="6823052"/>
                    <a:pt x="4108188" y="6823343"/>
                  </a:cubicBezTo>
                  <a:lnTo>
                    <a:pt x="4126917" y="6823343"/>
                  </a:lnTo>
                  <a:cubicBezTo>
                    <a:pt x="4135192" y="6823488"/>
                    <a:pt x="4143322" y="6823488"/>
                    <a:pt x="4151597" y="6823488"/>
                  </a:cubicBezTo>
                  <a:cubicBezTo>
                    <a:pt x="4171487" y="6823488"/>
                    <a:pt x="4186296" y="6823343"/>
                    <a:pt x="4199652" y="6822763"/>
                  </a:cubicBezTo>
                  <a:lnTo>
                    <a:pt x="4200088" y="6822763"/>
                  </a:lnTo>
                  <a:lnTo>
                    <a:pt x="4200523" y="6822763"/>
                  </a:lnTo>
                  <a:lnTo>
                    <a:pt x="4245675" y="6821601"/>
                  </a:lnTo>
                  <a:lnTo>
                    <a:pt x="4291117" y="6819277"/>
                  </a:lnTo>
                  <a:cubicBezTo>
                    <a:pt x="4342801" y="6816955"/>
                    <a:pt x="4397825" y="6812164"/>
                    <a:pt x="4469108" y="6803743"/>
                  </a:cubicBezTo>
                  <a:cubicBezTo>
                    <a:pt x="4700672" y="6775433"/>
                    <a:pt x="4932236" y="6712860"/>
                    <a:pt x="5157267" y="6617766"/>
                  </a:cubicBezTo>
                  <a:cubicBezTo>
                    <a:pt x="5260490" y="6574648"/>
                    <a:pt x="5367344" y="6521656"/>
                    <a:pt x="5484069" y="6455744"/>
                  </a:cubicBezTo>
                  <a:cubicBezTo>
                    <a:pt x="5584535" y="6399414"/>
                    <a:pt x="5688194" y="6334663"/>
                    <a:pt x="5801144" y="6257717"/>
                  </a:cubicBezTo>
                  <a:cubicBezTo>
                    <a:pt x="5894061" y="6194419"/>
                    <a:pt x="5992638" y="6122844"/>
                    <a:pt x="6111106" y="6032542"/>
                  </a:cubicBezTo>
                  <a:cubicBezTo>
                    <a:pt x="6163081" y="5993052"/>
                    <a:pt x="6215491" y="5951676"/>
                    <a:pt x="6264127" y="5913203"/>
                  </a:cubicBezTo>
                  <a:lnTo>
                    <a:pt x="6394458" y="5808939"/>
                  </a:lnTo>
                  <a:lnTo>
                    <a:pt x="6394458" y="6858000"/>
                  </a:lnTo>
                  <a:lnTo>
                    <a:pt x="2234128" y="6858000"/>
                  </a:lnTo>
                  <a:lnTo>
                    <a:pt x="2151583" y="6802146"/>
                  </a:lnTo>
                  <a:cubicBezTo>
                    <a:pt x="1509012" y="6424386"/>
                    <a:pt x="970245" y="5884748"/>
                    <a:pt x="593791" y="5241450"/>
                  </a:cubicBezTo>
                  <a:cubicBezTo>
                    <a:pt x="205286" y="4577683"/>
                    <a:pt x="0" y="3818240"/>
                    <a:pt x="0" y="3044861"/>
                  </a:cubicBezTo>
                  <a:cubicBezTo>
                    <a:pt x="0" y="2457023"/>
                    <a:pt x="115129" y="1886606"/>
                    <a:pt x="342337" y="1349581"/>
                  </a:cubicBezTo>
                  <a:cubicBezTo>
                    <a:pt x="534284" y="895692"/>
                    <a:pt x="798705" y="482372"/>
                    <a:pt x="1129762" y="11818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Freeform: Shape 17">
              <a:extLst>
                <a:ext uri="{FF2B5EF4-FFF2-40B4-BE49-F238E27FC236}">
                  <a16:creationId xmlns:a16="http://schemas.microsoft.com/office/drawing/2014/main" id="{1905757E-C772-4187-BD34-A12DC33F3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4266" y="0"/>
              <a:ext cx="6419426" cy="6858000"/>
            </a:xfrm>
            <a:custGeom>
              <a:avLst/>
              <a:gdLst>
                <a:gd name="connsiteX0" fmla="*/ 6419426 w 6419426"/>
                <a:gd name="connsiteY0" fmla="*/ 6276207 h 6858000"/>
                <a:gd name="connsiteX1" fmla="*/ 6419426 w 6419426"/>
                <a:gd name="connsiteY1" fmla="*/ 6858000 h 6858000"/>
                <a:gd name="connsiteX2" fmla="*/ 5377226 w 6419426"/>
                <a:gd name="connsiteY2" fmla="*/ 6858000 h 6858000"/>
                <a:gd name="connsiteX3" fmla="*/ 5526079 w 6419426"/>
                <a:gd name="connsiteY3" fmla="*/ 6799309 h 6858000"/>
                <a:gd name="connsiteX4" fmla="*/ 6372097 w 6419426"/>
                <a:gd name="connsiteY4" fmla="*/ 6313400 h 6858000"/>
                <a:gd name="connsiteX5" fmla="*/ 0 w 6419426"/>
                <a:gd name="connsiteY5" fmla="*/ 3944218 h 6858000"/>
                <a:gd name="connsiteX6" fmla="*/ 31811 w 6419426"/>
                <a:gd name="connsiteY6" fmla="*/ 4082046 h 6858000"/>
                <a:gd name="connsiteX7" fmla="*/ 2375871 w 6419426"/>
                <a:gd name="connsiteY7" fmla="*/ 6799309 h 6858000"/>
                <a:gd name="connsiteX8" fmla="*/ 2524724 w 6419426"/>
                <a:gd name="connsiteY8" fmla="*/ 6858000 h 6858000"/>
                <a:gd name="connsiteX9" fmla="*/ 0 w 6419426"/>
                <a:gd name="connsiteY9" fmla="*/ 6858000 h 6858000"/>
                <a:gd name="connsiteX10" fmla="*/ 0 w 6419426"/>
                <a:gd name="connsiteY10" fmla="*/ 0 h 6858000"/>
                <a:gd name="connsiteX11" fmla="*/ 1320019 w 6419426"/>
                <a:gd name="connsiteY11" fmla="*/ 0 h 6858000"/>
                <a:gd name="connsiteX12" fmla="*/ 1089625 w 6419426"/>
                <a:gd name="connsiteY12" fmla="*/ 209396 h 6858000"/>
                <a:gd name="connsiteX13" fmla="*/ 31811 w 6419426"/>
                <a:gd name="connsiteY13" fmla="*/ 2059448 h 6858000"/>
                <a:gd name="connsiteX14" fmla="*/ 0 w 6419426"/>
                <a:gd name="connsiteY14" fmla="*/ 21972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19426" h="6858000">
                  <a:moveTo>
                    <a:pt x="6419426" y="6276207"/>
                  </a:moveTo>
                  <a:lnTo>
                    <a:pt x="6419426" y="6858000"/>
                  </a:lnTo>
                  <a:lnTo>
                    <a:pt x="5377226" y="6858000"/>
                  </a:lnTo>
                  <a:lnTo>
                    <a:pt x="5526079" y="6799309"/>
                  </a:lnTo>
                  <a:cubicBezTo>
                    <a:pt x="5828657" y="6671330"/>
                    <a:pt x="6112428" y="6507594"/>
                    <a:pt x="6372097" y="6313400"/>
                  </a:cubicBezTo>
                  <a:close/>
                  <a:moveTo>
                    <a:pt x="0" y="3944218"/>
                  </a:moveTo>
                  <a:lnTo>
                    <a:pt x="31811" y="4082046"/>
                  </a:lnTo>
                  <a:cubicBezTo>
                    <a:pt x="347839" y="5310348"/>
                    <a:pt x="1226077" y="6312987"/>
                    <a:pt x="2375871" y="6799309"/>
                  </a:cubicBezTo>
                  <a:lnTo>
                    <a:pt x="2524724" y="6858000"/>
                  </a:lnTo>
                  <a:lnTo>
                    <a:pt x="0" y="6858000"/>
                  </a:lnTo>
                  <a:close/>
                  <a:moveTo>
                    <a:pt x="0" y="0"/>
                  </a:moveTo>
                  <a:lnTo>
                    <a:pt x="1320019" y="0"/>
                  </a:lnTo>
                  <a:lnTo>
                    <a:pt x="1089625" y="209396"/>
                  </a:lnTo>
                  <a:cubicBezTo>
                    <a:pt x="586180" y="712841"/>
                    <a:pt x="214775" y="1348326"/>
                    <a:pt x="31811" y="2059448"/>
                  </a:cubicBezTo>
                  <a:lnTo>
                    <a:pt x="0" y="219727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30E773BE-A2AF-EB45-8452-D57CC7B4825D}"/>
              </a:ext>
            </a:extLst>
          </p:cNvPr>
          <p:cNvSpPr>
            <a:spLocks noGrp="1"/>
          </p:cNvSpPr>
          <p:nvPr>
            <p:ph type="title"/>
          </p:nvPr>
        </p:nvSpPr>
        <p:spPr>
          <a:xfrm>
            <a:off x="0" y="-728132"/>
            <a:ext cx="5977479" cy="1311664"/>
          </a:xfrm>
        </p:spPr>
        <p:txBody>
          <a:bodyPr vert="horz" lIns="91440" tIns="45720" rIns="91440" bIns="45720" rtlCol="0" anchor="b">
            <a:normAutofit/>
          </a:bodyPr>
          <a:lstStyle/>
          <a:p>
            <a:pPr defTabSz="914400"/>
            <a:r>
              <a:rPr lang="en-US" sz="3100" dirty="0">
                <a:solidFill>
                  <a:schemeClr val="tx2"/>
                </a:solidFill>
                <a:latin typeface="+mj-lt"/>
                <a:cs typeface="+mj-cs"/>
              </a:rPr>
              <a:t>Exploring Target Market(s)</a:t>
            </a:r>
          </a:p>
        </p:txBody>
      </p:sp>
      <p:sp>
        <p:nvSpPr>
          <p:cNvPr id="4" name="Text Placeholder 3">
            <a:extLst>
              <a:ext uri="{FF2B5EF4-FFF2-40B4-BE49-F238E27FC236}">
                <a16:creationId xmlns:a16="http://schemas.microsoft.com/office/drawing/2014/main" id="{B57648C9-C60B-C845-89CB-255F5F8924EC}"/>
              </a:ext>
            </a:extLst>
          </p:cNvPr>
          <p:cNvSpPr>
            <a:spLocks noGrp="1"/>
          </p:cNvSpPr>
          <p:nvPr>
            <p:ph type="body" sz="quarter" idx="10"/>
          </p:nvPr>
        </p:nvSpPr>
        <p:spPr>
          <a:xfrm>
            <a:off x="30076" y="583541"/>
            <a:ext cx="5664200" cy="6274459"/>
          </a:xfrm>
        </p:spPr>
        <p:txBody>
          <a:bodyPr vert="horz" lIns="91440" tIns="45720" rIns="91440" bIns="45720" rtlCol="0" anchor="ctr">
            <a:normAutofit lnSpcReduction="10000"/>
          </a:bodyPr>
          <a:lstStyle/>
          <a:p>
            <a:pPr indent="-228600" defTabSz="914400"/>
            <a:r>
              <a:rPr lang="en-US" sz="2400" dirty="0">
                <a:latin typeface="+mn-lt"/>
                <a:cs typeface="+mn-cs"/>
              </a:rPr>
              <a:t>Romantics</a:t>
            </a:r>
          </a:p>
          <a:p>
            <a:pPr indent="-228600" defTabSz="914400"/>
            <a:r>
              <a:rPr lang="en-US" sz="2400" dirty="0">
                <a:latin typeface="+mn-lt"/>
                <a:cs typeface="+mn-cs"/>
              </a:rPr>
              <a:t>Families with young children</a:t>
            </a:r>
          </a:p>
          <a:p>
            <a:pPr indent="-228600" defTabSz="914400"/>
            <a:r>
              <a:rPr lang="en-US" sz="2400" dirty="0">
                <a:latin typeface="+mn-lt"/>
                <a:cs typeface="+mn-cs"/>
              </a:rPr>
              <a:t>Middle Class</a:t>
            </a:r>
          </a:p>
          <a:p>
            <a:pPr indent="-228600" defTabSz="914400"/>
            <a:r>
              <a:rPr lang="en-US" sz="2400" dirty="0">
                <a:latin typeface="+mn-lt"/>
                <a:cs typeface="+mn-cs"/>
              </a:rPr>
              <a:t>Single/ Couples</a:t>
            </a:r>
          </a:p>
          <a:p>
            <a:pPr indent="-228600" defTabSz="914400"/>
            <a:r>
              <a:rPr lang="en-US" sz="2400" dirty="0">
                <a:latin typeface="+mn-lt"/>
                <a:cs typeface="+mn-cs"/>
              </a:rPr>
              <a:t>Teenagers</a:t>
            </a:r>
          </a:p>
          <a:p>
            <a:pPr indent="-228600" defTabSz="914400"/>
            <a:r>
              <a:rPr lang="en-US" sz="2400" dirty="0">
                <a:latin typeface="+mn-lt"/>
                <a:cs typeface="+mn-cs"/>
              </a:rPr>
              <a:t>Gender</a:t>
            </a:r>
          </a:p>
          <a:p>
            <a:pPr indent="-228600" defTabSz="914400"/>
            <a:r>
              <a:rPr lang="en-US" sz="2400" dirty="0">
                <a:latin typeface="+mn-lt"/>
                <a:cs typeface="+mn-cs"/>
              </a:rPr>
              <a:t>Education</a:t>
            </a:r>
          </a:p>
          <a:p>
            <a:pPr indent="-228600" defTabSz="914400"/>
            <a:r>
              <a:rPr lang="en-US" sz="2400" dirty="0">
                <a:latin typeface="+mn-lt"/>
                <a:cs typeface="+mn-cs"/>
              </a:rPr>
              <a:t>Tourists or Locals?</a:t>
            </a:r>
          </a:p>
          <a:p>
            <a:pPr indent="-228600" defTabSz="914400"/>
            <a:r>
              <a:rPr lang="en-US" sz="2400" dirty="0">
                <a:latin typeface="+mn-lt"/>
                <a:cs typeface="+mn-cs"/>
              </a:rPr>
              <a:t>People celebrating special occasions</a:t>
            </a:r>
          </a:p>
          <a:p>
            <a:pPr indent="-228600" defTabSz="914400"/>
            <a:r>
              <a:rPr lang="en-US" sz="2400" dirty="0">
                <a:latin typeface="+mn-lt"/>
                <a:cs typeface="+mn-cs"/>
              </a:rPr>
              <a:t>Personality/ Fun Types?</a:t>
            </a:r>
          </a:p>
          <a:p>
            <a:pPr indent="-228600" defTabSz="914400"/>
            <a:r>
              <a:rPr lang="en-US" sz="2400" dirty="0">
                <a:latin typeface="+mn-lt"/>
                <a:cs typeface="+mn-cs"/>
              </a:rPr>
              <a:t>Occupations</a:t>
            </a:r>
          </a:p>
          <a:p>
            <a:pPr indent="-228600" defTabSz="914400"/>
            <a:r>
              <a:rPr lang="en-US" sz="2400" dirty="0">
                <a:latin typeface="+mn-lt"/>
                <a:cs typeface="+mn-cs"/>
              </a:rPr>
              <a:t>Formal Occasions</a:t>
            </a:r>
          </a:p>
          <a:p>
            <a:pPr indent="-228600" defTabSz="914400"/>
            <a:r>
              <a:rPr lang="en-US" sz="2400" dirty="0">
                <a:latin typeface="+mn-lt"/>
                <a:cs typeface="+mn-cs"/>
              </a:rPr>
              <a:t>Casual Service</a:t>
            </a:r>
          </a:p>
          <a:p>
            <a:pPr indent="-228600" defTabSz="914400"/>
            <a:r>
              <a:rPr lang="en-US" sz="2400" dirty="0">
                <a:latin typeface="+mn-lt"/>
                <a:cs typeface="+mn-cs"/>
              </a:rPr>
              <a:t>In a rush/ quick bite</a:t>
            </a:r>
          </a:p>
          <a:p>
            <a:pPr indent="-228600" defTabSz="914400"/>
            <a:r>
              <a:rPr lang="en-US" sz="2400" dirty="0">
                <a:latin typeface="+mn-lt"/>
                <a:cs typeface="+mn-cs"/>
              </a:rPr>
              <a:t>Anyone hungry?</a:t>
            </a:r>
            <a:endParaRPr lang="en-US" sz="2500" dirty="0">
              <a:solidFill>
                <a:schemeClr val="tx2"/>
              </a:solidFill>
              <a:latin typeface="+mn-lt"/>
              <a:cs typeface="+mn-cs"/>
            </a:endParaRPr>
          </a:p>
        </p:txBody>
      </p:sp>
      <p:pic>
        <p:nvPicPr>
          <p:cNvPr id="19" name="Picture 18">
            <a:extLst>
              <a:ext uri="{FF2B5EF4-FFF2-40B4-BE49-F238E27FC236}">
                <a16:creationId xmlns:a16="http://schemas.microsoft.com/office/drawing/2014/main" id="{BDE95B7E-3C0B-5C4E-BBBC-FE50FEBDEED0}"/>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434429"/>
            <a:ext cx="2375452" cy="646330"/>
          </a:xfrm>
          <a:prstGeom prst="rect">
            <a:avLst/>
          </a:prstGeom>
        </p:spPr>
      </p:pic>
    </p:spTree>
    <p:extLst>
      <p:ext uri="{BB962C8B-B14F-4D97-AF65-F5344CB8AC3E}">
        <p14:creationId xmlns:p14="http://schemas.microsoft.com/office/powerpoint/2010/main" val="2475362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19015-BB37-3F49-9D77-2F98B38CDCF1}"/>
              </a:ext>
            </a:extLst>
          </p:cNvPr>
          <p:cNvSpPr>
            <a:spLocks noGrp="1"/>
          </p:cNvSpPr>
          <p:nvPr>
            <p:ph type="title" idx="4294967295"/>
          </p:nvPr>
        </p:nvSpPr>
        <p:spPr>
          <a:xfrm>
            <a:off x="111965" y="3752849"/>
            <a:ext cx="3475897" cy="2452687"/>
          </a:xfrm>
        </p:spPr>
        <p:txBody>
          <a:bodyPr vert="horz" lIns="91440" tIns="45720" rIns="91440" bIns="45720" rtlCol="0" anchor="ctr">
            <a:normAutofit/>
          </a:bodyPr>
          <a:lstStyle/>
          <a:p>
            <a:r>
              <a:rPr lang="en-US" sz="2800" b="0" dirty="0">
                <a:solidFill>
                  <a:schemeClr val="tx2"/>
                </a:solidFill>
              </a:rPr>
              <a:t>Pearls of Wisdom</a:t>
            </a:r>
            <a:br>
              <a:rPr lang="en-US" sz="3100" b="0" dirty="0"/>
            </a:br>
            <a:br>
              <a:rPr lang="en-US" sz="3100" b="0" dirty="0"/>
            </a:br>
            <a:r>
              <a:rPr lang="en-US" sz="2000" b="0" dirty="0"/>
              <a:t>“A Tale of Two Restaurants” </a:t>
            </a:r>
            <a:br>
              <a:rPr lang="en-US" sz="3100" b="0" dirty="0"/>
            </a:br>
            <a:r>
              <a:rPr lang="en-US" sz="2200" b="0" i="1" dirty="0"/>
              <a:t>with</a:t>
            </a:r>
            <a:r>
              <a:rPr lang="en-US" sz="3100" b="0" i="1" dirty="0"/>
              <a:t> </a:t>
            </a:r>
            <a:r>
              <a:rPr lang="en-US" sz="3100" i="1" dirty="0"/>
              <a:t>John Ogier</a:t>
            </a:r>
          </a:p>
        </p:txBody>
      </p:sp>
      <p:pic>
        <p:nvPicPr>
          <p:cNvPr id="4" name="Picture 3">
            <a:extLst>
              <a:ext uri="{FF2B5EF4-FFF2-40B4-BE49-F238E27FC236}">
                <a16:creationId xmlns:a16="http://schemas.microsoft.com/office/drawing/2014/main" id="{8456A27F-0D04-B34A-A517-3A41BE5F4DD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19D8E3BC-6943-E442-A30D-1B3A52771092}"/>
              </a:ext>
            </a:extLst>
          </p:cNvPr>
          <p:cNvSpPr>
            <a:spLocks noGrp="1"/>
          </p:cNvSpPr>
          <p:nvPr>
            <p:ph sz="quarter" idx="4294967295"/>
          </p:nvPr>
        </p:nvSpPr>
        <p:spPr>
          <a:xfrm>
            <a:off x="3892438" y="4092762"/>
            <a:ext cx="5143500" cy="2452687"/>
          </a:xfrm>
        </p:spPr>
        <p:txBody>
          <a:bodyPr vert="horz" lIns="91440" tIns="45720" rIns="91440" bIns="45720" rtlCol="0" anchor="ctr">
            <a:normAutofit/>
          </a:bodyPr>
          <a:lstStyle/>
          <a:p>
            <a:pPr marL="0" indent="0" algn="just">
              <a:buNone/>
            </a:pPr>
            <a:r>
              <a:rPr lang="en-US" sz="2000" dirty="0"/>
              <a:t>Moodle 2.3</a:t>
            </a:r>
          </a:p>
          <a:p>
            <a:pPr marL="0" indent="0" algn="just">
              <a:buNone/>
            </a:pPr>
            <a:r>
              <a:rPr lang="en-US" sz="2000" dirty="0"/>
              <a:t>Co-owner of Michelin-starred and 33rd Best Restaurant in the World Lyle’s and recently opened Flor in London talks ICMS students through how the demographics of his two venues vary 1 mile apart…</a:t>
            </a:r>
          </a:p>
        </p:txBody>
      </p:sp>
      <p:sp>
        <p:nvSpPr>
          <p:cNvPr id="5" name="TextBox 4">
            <a:extLst>
              <a:ext uri="{FF2B5EF4-FFF2-40B4-BE49-F238E27FC236}">
                <a16:creationId xmlns:a16="http://schemas.microsoft.com/office/drawing/2014/main" id="{55BFCF80-4ACF-964F-9300-27B44C2DFC05}"/>
              </a:ext>
            </a:extLst>
          </p:cNvPr>
          <p:cNvSpPr txBox="1"/>
          <p:nvPr/>
        </p:nvSpPr>
        <p:spPr>
          <a:xfrm>
            <a:off x="5728997" y="3121223"/>
            <a:ext cx="3415004" cy="307777"/>
          </a:xfrm>
          <a:prstGeom prst="rect">
            <a:avLst/>
          </a:prstGeom>
          <a:noFill/>
        </p:spPr>
        <p:txBody>
          <a:bodyPr wrap="square" rtlCol="0">
            <a:spAutoFit/>
          </a:bodyPr>
          <a:lstStyle/>
          <a:p>
            <a:pPr>
              <a:spcAft>
                <a:spcPts val="600"/>
              </a:spcAft>
            </a:pPr>
            <a:r>
              <a:rPr lang="en-AU" sz="1400" dirty="0">
                <a:solidFill>
                  <a:schemeClr val="bg1"/>
                </a:solidFill>
                <a:latin typeface="Arial" panose="020B0604020202020204" pitchFamily="34" charset="0"/>
                <a:cs typeface="Arial" panose="020B0604020202020204" pitchFamily="34" charset="0"/>
              </a:rPr>
              <a:t>(The World’s 50 Best Restaurants, 2020)</a:t>
            </a:r>
          </a:p>
        </p:txBody>
      </p:sp>
      <p:pic>
        <p:nvPicPr>
          <p:cNvPr id="6" name="Picture 5">
            <a:extLst>
              <a:ext uri="{FF2B5EF4-FFF2-40B4-BE49-F238E27FC236}">
                <a16:creationId xmlns:a16="http://schemas.microsoft.com/office/drawing/2014/main" id="{91AE6B7C-987B-174D-B8F8-31A458CA321F}"/>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9" y="191881"/>
            <a:ext cx="2375452" cy="646330"/>
          </a:xfrm>
          <a:prstGeom prst="rect">
            <a:avLst/>
          </a:prstGeom>
        </p:spPr>
      </p:pic>
      <p:pic>
        <p:nvPicPr>
          <p:cNvPr id="7" name="Picture 6">
            <a:extLst>
              <a:ext uri="{FF2B5EF4-FFF2-40B4-BE49-F238E27FC236}">
                <a16:creationId xmlns:a16="http://schemas.microsoft.com/office/drawing/2014/main" id="{2012F613-0415-554D-AE83-B3EBAD0418A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479144" y="5923205"/>
            <a:ext cx="1108719" cy="649133"/>
          </a:xfrm>
          <a:prstGeom prst="rect">
            <a:avLst/>
          </a:prstGeom>
        </p:spPr>
      </p:pic>
    </p:spTree>
    <p:extLst>
      <p:ext uri="{BB962C8B-B14F-4D97-AF65-F5344CB8AC3E}">
        <p14:creationId xmlns:p14="http://schemas.microsoft.com/office/powerpoint/2010/main" val="3797510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descr="A group of people looking at each other&#10;&#10;Description automatically generated">
            <a:extLst>
              <a:ext uri="{FF2B5EF4-FFF2-40B4-BE49-F238E27FC236}">
                <a16:creationId xmlns:a16="http://schemas.microsoft.com/office/drawing/2014/main" id="{7196C4BF-D63D-6141-830E-034DD488654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2"/>
          <a:stretch/>
        </p:blipFill>
        <p:spPr>
          <a:xfrm>
            <a:off x="4829332" y="0"/>
            <a:ext cx="4314668"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9" name="Picture 8" descr="A group of people sitting at a table eating food&#10;&#10;Description automatically generated">
            <a:extLst>
              <a:ext uri="{FF2B5EF4-FFF2-40B4-BE49-F238E27FC236}">
                <a16:creationId xmlns:a16="http://schemas.microsoft.com/office/drawing/2014/main" id="{BD40D055-E68E-C44C-A65D-E5C3EBFED91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2"/>
          <a:stretch/>
        </p:blipFill>
        <p:spPr>
          <a:xfrm>
            <a:off x="4824442" y="3364982"/>
            <a:ext cx="4339436" cy="3493018"/>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p:nvSpPr>
          <p:cNvPr id="2" name="Title 1">
            <a:extLst>
              <a:ext uri="{FF2B5EF4-FFF2-40B4-BE49-F238E27FC236}">
                <a16:creationId xmlns:a16="http://schemas.microsoft.com/office/drawing/2014/main" id="{27338724-198A-A244-BBCF-9AED53368554}"/>
              </a:ext>
            </a:extLst>
          </p:cNvPr>
          <p:cNvSpPr>
            <a:spLocks noGrp="1"/>
          </p:cNvSpPr>
          <p:nvPr>
            <p:ph type="title"/>
          </p:nvPr>
        </p:nvSpPr>
        <p:spPr>
          <a:xfrm>
            <a:off x="347870" y="-134850"/>
            <a:ext cx="6890212" cy="1325563"/>
          </a:xfrm>
        </p:spPr>
        <p:txBody>
          <a:bodyPr vert="horz" lIns="91440" tIns="45720" rIns="91440" bIns="45720" rtlCol="0" anchor="ctr">
            <a:normAutofit/>
          </a:bodyPr>
          <a:lstStyle/>
          <a:p>
            <a:pPr defTabSz="914400"/>
            <a:r>
              <a:rPr lang="en-US" sz="3500" b="0" kern="1200" dirty="0">
                <a:solidFill>
                  <a:schemeClr val="tx2"/>
                </a:solidFill>
                <a:latin typeface="+mj-lt"/>
                <a:ea typeface="+mj-ea"/>
                <a:cs typeface="+mj-cs"/>
              </a:rPr>
              <a:t>Age/ Generations</a:t>
            </a:r>
          </a:p>
        </p:txBody>
      </p:sp>
      <p:sp>
        <p:nvSpPr>
          <p:cNvPr id="3" name="Text Placeholder 2">
            <a:extLst>
              <a:ext uri="{FF2B5EF4-FFF2-40B4-BE49-F238E27FC236}">
                <a16:creationId xmlns:a16="http://schemas.microsoft.com/office/drawing/2014/main" id="{87DA62D8-46F9-0C49-B428-580734A90DD4}"/>
              </a:ext>
            </a:extLst>
          </p:cNvPr>
          <p:cNvSpPr>
            <a:spLocks noGrp="1"/>
          </p:cNvSpPr>
          <p:nvPr>
            <p:ph sz="quarter" idx="10"/>
          </p:nvPr>
        </p:nvSpPr>
        <p:spPr>
          <a:xfrm>
            <a:off x="0" y="946613"/>
            <a:ext cx="5524500" cy="5399631"/>
          </a:xfrm>
        </p:spPr>
        <p:txBody>
          <a:bodyPr vert="horz" lIns="91440" tIns="45720" rIns="91440" bIns="45720" rtlCol="0">
            <a:normAutofit fontScale="92500" lnSpcReduction="10000"/>
          </a:bodyPr>
          <a:lstStyle/>
          <a:p>
            <a:pPr indent="-228600" defTabSz="914400"/>
            <a:r>
              <a:rPr lang="en-US" sz="2000" b="1" dirty="0">
                <a:latin typeface="+mn-lt"/>
                <a:cs typeface="+mn-cs"/>
              </a:rPr>
              <a:t>Generation Z: Born 1995 to 2014</a:t>
            </a:r>
          </a:p>
          <a:p>
            <a:pPr lvl="1" indent="-228600" defTabSz="914400"/>
            <a:r>
              <a:rPr lang="en-US" sz="2000" dirty="0">
                <a:latin typeface="+mn-lt"/>
                <a:cs typeface="+mn-cs"/>
              </a:rPr>
              <a:t>Spends money on food above all else</a:t>
            </a:r>
          </a:p>
          <a:p>
            <a:pPr lvl="1" indent="-228600" defTabSz="914400"/>
            <a:r>
              <a:rPr lang="en-US" sz="2000" dirty="0">
                <a:latin typeface="+mn-lt"/>
                <a:cs typeface="+mn-cs"/>
              </a:rPr>
              <a:t>Prefers quick service and casual dining restaurants</a:t>
            </a:r>
          </a:p>
          <a:p>
            <a:pPr lvl="1" indent="-228600" defTabSz="914400"/>
            <a:r>
              <a:rPr lang="en-US" sz="2000" dirty="0">
                <a:latin typeface="+mn-lt"/>
                <a:cs typeface="+mn-cs"/>
              </a:rPr>
              <a:t>Grew up with digital technology, thus expect information at their fingertips</a:t>
            </a:r>
          </a:p>
          <a:p>
            <a:pPr lvl="1" indent="-228600" defTabSz="914400"/>
            <a:r>
              <a:rPr lang="en-US" sz="2000" dirty="0">
                <a:latin typeface="+mn-lt"/>
                <a:cs typeface="+mn-cs"/>
              </a:rPr>
              <a:t>Online prevalence on social media and online review sites is imperative</a:t>
            </a:r>
          </a:p>
          <a:p>
            <a:pPr marL="342900" lvl="1" indent="-228600" defTabSz="914400"/>
            <a:endParaRPr lang="en-US" sz="2000" dirty="0">
              <a:latin typeface="+mn-lt"/>
              <a:cs typeface="+mn-cs"/>
            </a:endParaRPr>
          </a:p>
          <a:p>
            <a:pPr marL="114300" lvl="1" indent="0" defTabSz="914400">
              <a:buNone/>
            </a:pPr>
            <a:endParaRPr lang="en-US" sz="2000" dirty="0">
              <a:latin typeface="+mn-lt"/>
              <a:cs typeface="+mn-cs"/>
            </a:endParaRPr>
          </a:p>
          <a:p>
            <a:pPr indent="-228600" defTabSz="914400"/>
            <a:r>
              <a:rPr lang="en-US" sz="2000" b="1" dirty="0">
                <a:latin typeface="+mn-lt"/>
                <a:cs typeface="+mn-cs"/>
              </a:rPr>
              <a:t>Millennials: Born 1980 to 1994</a:t>
            </a:r>
          </a:p>
          <a:p>
            <a:pPr lvl="1" indent="-228600" defTabSz="914400"/>
            <a:r>
              <a:rPr lang="en-US" sz="2000" dirty="0">
                <a:latin typeface="+mn-lt"/>
                <a:cs typeface="+mn-cs"/>
              </a:rPr>
              <a:t>Eats out more often than the general population, with 53% going out to eat at least once a week</a:t>
            </a:r>
          </a:p>
          <a:p>
            <a:pPr lvl="1" indent="-228600" defTabSz="914400"/>
            <a:r>
              <a:rPr lang="en-US" sz="2000" dirty="0">
                <a:latin typeface="+mn-lt"/>
                <a:cs typeface="+mn-cs"/>
              </a:rPr>
              <a:t>Prefers fresh, natural ingredients</a:t>
            </a:r>
          </a:p>
          <a:p>
            <a:pPr lvl="1" indent="-228600" defTabSz="914400"/>
            <a:r>
              <a:rPr lang="en-US" sz="2000" dirty="0" err="1">
                <a:latin typeface="+mn-lt"/>
                <a:cs typeface="+mn-cs"/>
              </a:rPr>
              <a:t>Prioritises</a:t>
            </a:r>
            <a:r>
              <a:rPr lang="en-US" sz="2000" dirty="0">
                <a:latin typeface="+mn-lt"/>
                <a:cs typeface="+mn-cs"/>
              </a:rPr>
              <a:t> sustainability and ethics</a:t>
            </a:r>
          </a:p>
          <a:p>
            <a:pPr lvl="1" indent="-228600" defTabSz="914400"/>
            <a:r>
              <a:rPr lang="en-US" sz="2000" dirty="0">
                <a:latin typeface="+mn-lt"/>
                <a:cs typeface="+mn-cs"/>
              </a:rPr>
              <a:t>Prefers fast casual and fine dining over traditional fast food like McDonalds</a:t>
            </a:r>
          </a:p>
          <a:p>
            <a:pPr lvl="1" indent="-228600" defTabSz="914400"/>
            <a:r>
              <a:rPr lang="en-US" sz="2000" dirty="0">
                <a:latin typeface="+mn-lt"/>
                <a:cs typeface="+mn-cs"/>
              </a:rPr>
              <a:t>Most likely to look at a restaurant’s menu online</a:t>
            </a:r>
          </a:p>
          <a:p>
            <a:pPr indent="-228600" defTabSz="914400"/>
            <a:endParaRPr lang="en-US" sz="1100" dirty="0">
              <a:latin typeface="+mn-lt"/>
              <a:cs typeface="+mn-cs"/>
            </a:endParaRPr>
          </a:p>
        </p:txBody>
      </p:sp>
      <p:pic>
        <p:nvPicPr>
          <p:cNvPr id="19" name="Picture 18">
            <a:extLst>
              <a:ext uri="{FF2B5EF4-FFF2-40B4-BE49-F238E27FC236}">
                <a16:creationId xmlns:a16="http://schemas.microsoft.com/office/drawing/2014/main" id="{430DA46F-4930-024C-A799-CAA236A46CE6}"/>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204766"/>
            <a:ext cx="2375452" cy="646330"/>
          </a:xfrm>
          <a:prstGeom prst="rect">
            <a:avLst/>
          </a:prstGeom>
        </p:spPr>
      </p:pic>
      <p:sp>
        <p:nvSpPr>
          <p:cNvPr id="21" name="Rectangle 20">
            <a:extLst>
              <a:ext uri="{FF2B5EF4-FFF2-40B4-BE49-F238E27FC236}">
                <a16:creationId xmlns:a16="http://schemas.microsoft.com/office/drawing/2014/main" id="{4A0016E7-F17B-7D47-97A9-95290C1DC5AD}"/>
              </a:ext>
            </a:extLst>
          </p:cNvPr>
          <p:cNvSpPr/>
          <p:nvPr/>
        </p:nvSpPr>
        <p:spPr>
          <a:xfrm>
            <a:off x="0" y="6581001"/>
            <a:ext cx="3468887" cy="276999"/>
          </a:xfrm>
          <a:prstGeom prst="rect">
            <a:avLst/>
          </a:prstGeom>
        </p:spPr>
        <p:txBody>
          <a:bodyPr wrap="square">
            <a:spAutoFit/>
          </a:bodyPr>
          <a:lstStyle/>
          <a:p>
            <a:r>
              <a:rPr lang="en-US" sz="1200" dirty="0"/>
              <a:t>(Target The Market of Your Restaurant) </a:t>
            </a:r>
            <a:endParaRPr lang="en-AU" sz="1200" dirty="0"/>
          </a:p>
        </p:txBody>
      </p:sp>
      <p:sp>
        <p:nvSpPr>
          <p:cNvPr id="8" name="Rectangle 7">
            <a:extLst>
              <a:ext uri="{FF2B5EF4-FFF2-40B4-BE49-F238E27FC236}">
                <a16:creationId xmlns:a16="http://schemas.microsoft.com/office/drawing/2014/main" id="{E0D6FCE6-D0E8-0540-9850-A63510C2C64C}"/>
              </a:ext>
            </a:extLst>
          </p:cNvPr>
          <p:cNvSpPr/>
          <p:nvPr/>
        </p:nvSpPr>
        <p:spPr>
          <a:xfrm>
            <a:off x="0" y="6346244"/>
            <a:ext cx="4722472" cy="276999"/>
          </a:xfrm>
          <a:prstGeom prst="rect">
            <a:avLst/>
          </a:prstGeom>
        </p:spPr>
        <p:txBody>
          <a:bodyPr wrap="square">
            <a:spAutoFit/>
          </a:bodyPr>
          <a:lstStyle/>
          <a:p>
            <a:r>
              <a:rPr lang="en-US" sz="1200" dirty="0"/>
              <a:t>*Other sources contradict this</a:t>
            </a:r>
            <a:endParaRPr lang="en-AU" sz="1200" dirty="0"/>
          </a:p>
        </p:txBody>
      </p:sp>
    </p:spTree>
    <p:extLst>
      <p:ext uri="{BB962C8B-B14F-4D97-AF65-F5344CB8AC3E}">
        <p14:creationId xmlns:p14="http://schemas.microsoft.com/office/powerpoint/2010/main" val="2659845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A203437-703A-4E00-A8C0-91D328D6C7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33"/>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338724-198A-A244-BBCF-9AED53368554}"/>
              </a:ext>
            </a:extLst>
          </p:cNvPr>
          <p:cNvSpPr>
            <a:spLocks noGrp="1"/>
          </p:cNvSpPr>
          <p:nvPr>
            <p:ph type="title"/>
          </p:nvPr>
        </p:nvSpPr>
        <p:spPr>
          <a:xfrm>
            <a:off x="308636" y="472336"/>
            <a:ext cx="2799155" cy="1818064"/>
          </a:xfrm>
        </p:spPr>
        <p:txBody>
          <a:bodyPr vert="horz" lIns="91440" tIns="45720" rIns="91440" bIns="45720" rtlCol="0" anchor="ctr">
            <a:normAutofit/>
          </a:bodyPr>
          <a:lstStyle/>
          <a:p>
            <a:pPr algn="ctr" defTabSz="914400"/>
            <a:r>
              <a:rPr lang="en-US" sz="3500" kern="1200" dirty="0">
                <a:solidFill>
                  <a:schemeClr val="tx2"/>
                </a:solidFill>
                <a:latin typeface="+mj-lt"/>
                <a:ea typeface="+mj-ea"/>
                <a:cs typeface="+mj-cs"/>
              </a:rPr>
              <a:t>Age/ Generations</a:t>
            </a:r>
          </a:p>
        </p:txBody>
      </p:sp>
      <p:pic>
        <p:nvPicPr>
          <p:cNvPr id="5" name="Picture 4" descr="A group of people sitting at a table&#10;&#10;Description automatically generated">
            <a:extLst>
              <a:ext uri="{FF2B5EF4-FFF2-40B4-BE49-F238E27FC236}">
                <a16:creationId xmlns:a16="http://schemas.microsoft.com/office/drawing/2014/main" id="{AC8C12A0-44F5-E84E-BA91-96435E416E5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416427" y="6"/>
            <a:ext cx="5727572" cy="2762724"/>
          </a:xfrm>
          <a:prstGeom prst="rect">
            <a:avLst/>
          </a:prstGeom>
        </p:spPr>
      </p:pic>
      <p:sp>
        <p:nvSpPr>
          <p:cNvPr id="14" name="Rectangle 13">
            <a:extLst>
              <a:ext uri="{FF2B5EF4-FFF2-40B4-BE49-F238E27FC236}">
                <a16:creationId xmlns:a16="http://schemas.microsoft.com/office/drawing/2014/main" id="{CD84038B-4A56-439B-A184-79B2D45066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2729"/>
            <a:ext cx="9144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7" name="Picture 6" descr="A person standing in a garden smiling&#10;&#10;Description automatically generated">
            <a:extLst>
              <a:ext uri="{FF2B5EF4-FFF2-40B4-BE49-F238E27FC236}">
                <a16:creationId xmlns:a16="http://schemas.microsoft.com/office/drawing/2014/main" id="{3832D251-0554-474D-AB62-324B88EA700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2826737"/>
            <a:ext cx="3424313" cy="4031263"/>
          </a:xfrm>
          <a:prstGeom prst="rect">
            <a:avLst/>
          </a:prstGeom>
        </p:spPr>
      </p:pic>
      <p:sp>
        <p:nvSpPr>
          <p:cNvPr id="3" name="Text Placeholder 2">
            <a:extLst>
              <a:ext uri="{FF2B5EF4-FFF2-40B4-BE49-F238E27FC236}">
                <a16:creationId xmlns:a16="http://schemas.microsoft.com/office/drawing/2014/main" id="{87DA62D8-46F9-0C49-B428-580734A90DD4}"/>
              </a:ext>
            </a:extLst>
          </p:cNvPr>
          <p:cNvSpPr>
            <a:spLocks noGrp="1"/>
          </p:cNvSpPr>
          <p:nvPr>
            <p:ph type="body" sz="quarter" idx="10"/>
          </p:nvPr>
        </p:nvSpPr>
        <p:spPr>
          <a:xfrm>
            <a:off x="3440430" y="2858741"/>
            <a:ext cx="5540417" cy="4027030"/>
          </a:xfrm>
        </p:spPr>
        <p:txBody>
          <a:bodyPr vert="horz" lIns="91440" tIns="45720" rIns="91440" bIns="45720" rtlCol="0" anchor="ctr">
            <a:normAutofit lnSpcReduction="10000"/>
          </a:bodyPr>
          <a:lstStyle/>
          <a:p>
            <a:pPr indent="-228600" defTabSz="914400"/>
            <a:r>
              <a:rPr lang="en-US" sz="2000" dirty="0">
                <a:latin typeface="+mn-lt"/>
                <a:cs typeface="+mn-cs"/>
              </a:rPr>
              <a:t>Generation X: Born 1964 to 1980</a:t>
            </a:r>
          </a:p>
          <a:p>
            <a:pPr lvl="1" indent="-228600" defTabSz="914400"/>
            <a:r>
              <a:rPr lang="en-US" sz="2000" dirty="0">
                <a:latin typeface="+mn-lt"/>
                <a:cs typeface="+mn-cs"/>
              </a:rPr>
              <a:t>Prefers organic food</a:t>
            </a:r>
          </a:p>
          <a:p>
            <a:pPr lvl="1" indent="-228600" defTabSz="914400"/>
            <a:r>
              <a:rPr lang="en-US" sz="2000" dirty="0">
                <a:latin typeface="+mn-lt"/>
                <a:cs typeface="+mn-cs"/>
              </a:rPr>
              <a:t>Places a lot of value on family dining</a:t>
            </a:r>
          </a:p>
          <a:p>
            <a:pPr lvl="1" indent="-228600" defTabSz="914400"/>
            <a:r>
              <a:rPr lang="en-US" sz="2000" dirty="0">
                <a:latin typeface="+mn-lt"/>
                <a:cs typeface="+mn-cs"/>
              </a:rPr>
              <a:t>Not as digitally savvy as Millennial and Gen Z counterparts</a:t>
            </a:r>
          </a:p>
          <a:p>
            <a:pPr lvl="1" indent="-228600" defTabSz="914400"/>
            <a:r>
              <a:rPr lang="en-US" sz="2000" dirty="0">
                <a:latin typeface="+mn-lt"/>
                <a:cs typeface="+mn-cs"/>
              </a:rPr>
              <a:t>Still peruse review sites and social media</a:t>
            </a:r>
          </a:p>
          <a:p>
            <a:pPr indent="-228600" defTabSz="914400"/>
            <a:endParaRPr lang="en-US" sz="2000" dirty="0">
              <a:latin typeface="+mn-lt"/>
              <a:cs typeface="+mn-cs"/>
            </a:endParaRPr>
          </a:p>
          <a:p>
            <a:pPr indent="-228600" defTabSz="914400"/>
            <a:r>
              <a:rPr lang="en-US" sz="2000" dirty="0">
                <a:latin typeface="+mn-lt"/>
                <a:cs typeface="+mn-cs"/>
              </a:rPr>
              <a:t>Baby Boomers: Born 1946 to 1964</a:t>
            </a:r>
          </a:p>
          <a:p>
            <a:pPr lvl="1" indent="-228600" defTabSz="914400"/>
            <a:r>
              <a:rPr lang="en-US" sz="2000" dirty="0">
                <a:latin typeface="+mn-lt"/>
                <a:cs typeface="+mn-cs"/>
              </a:rPr>
              <a:t>Many baby boomers report being on a diet</a:t>
            </a:r>
          </a:p>
          <a:p>
            <a:pPr lvl="1" indent="-228600" defTabSz="914400"/>
            <a:r>
              <a:rPr lang="en-US" sz="2000" dirty="0">
                <a:latin typeface="+mn-lt"/>
                <a:cs typeface="+mn-cs"/>
              </a:rPr>
              <a:t>They spend a significant amount of money eating out</a:t>
            </a:r>
          </a:p>
          <a:p>
            <a:pPr lvl="1" indent="-228600" defTabSz="914400"/>
            <a:r>
              <a:rPr lang="en-US" sz="2000" dirty="0">
                <a:latin typeface="+mn-lt"/>
                <a:cs typeface="+mn-cs"/>
              </a:rPr>
              <a:t>Aren’t as tech savvy as their kids and grandkids, but they’re trying</a:t>
            </a:r>
          </a:p>
          <a:p>
            <a:pPr indent="-228600" defTabSz="914400"/>
            <a:endParaRPr lang="en-US" sz="900" dirty="0">
              <a:latin typeface="+mn-lt"/>
              <a:cs typeface="+mn-cs"/>
            </a:endParaRPr>
          </a:p>
        </p:txBody>
      </p:sp>
      <p:sp>
        <p:nvSpPr>
          <p:cNvPr id="16" name="Rectangle 15">
            <a:extLst>
              <a:ext uri="{FF2B5EF4-FFF2-40B4-BE49-F238E27FC236}">
                <a16:creationId xmlns:a16="http://schemas.microsoft.com/office/drawing/2014/main" id="{4F96EE13-2C4D-4262-812E-DDE5FC35F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429" y="3404996"/>
            <a:ext cx="6858002" cy="4800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pic>
        <p:nvPicPr>
          <p:cNvPr id="11" name="Picture 10">
            <a:extLst>
              <a:ext uri="{FF2B5EF4-FFF2-40B4-BE49-F238E27FC236}">
                <a16:creationId xmlns:a16="http://schemas.microsoft.com/office/drawing/2014/main" id="{CD379336-D8B7-4F41-BB02-8F339E41A03F}"/>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434429"/>
            <a:ext cx="2375452" cy="646330"/>
          </a:xfrm>
          <a:prstGeom prst="rect">
            <a:avLst/>
          </a:prstGeom>
        </p:spPr>
      </p:pic>
    </p:spTree>
    <p:extLst>
      <p:ext uri="{BB962C8B-B14F-4D97-AF65-F5344CB8AC3E}">
        <p14:creationId xmlns:p14="http://schemas.microsoft.com/office/powerpoint/2010/main" val="1808168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A203437-703A-4E00-A8C0-91D328D6C7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33"/>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0F12F82-D8A2-874C-91BB-7B6A1AB97456}"/>
              </a:ext>
            </a:extLst>
          </p:cNvPr>
          <p:cNvSpPr>
            <a:spLocks noGrp="1"/>
          </p:cNvSpPr>
          <p:nvPr>
            <p:ph type="title"/>
          </p:nvPr>
        </p:nvSpPr>
        <p:spPr>
          <a:xfrm>
            <a:off x="441756" y="483249"/>
            <a:ext cx="2974670" cy="1818064"/>
          </a:xfrm>
        </p:spPr>
        <p:txBody>
          <a:bodyPr vert="horz" lIns="91440" tIns="45720" rIns="91440" bIns="45720" rtlCol="0" anchor="ctr">
            <a:normAutofit/>
          </a:bodyPr>
          <a:lstStyle/>
          <a:p>
            <a:pPr defTabSz="914400"/>
            <a:r>
              <a:rPr lang="en-US" sz="3500" kern="1200" dirty="0">
                <a:solidFill>
                  <a:schemeClr val="tx2"/>
                </a:solidFill>
                <a:latin typeface="+mj-lt"/>
                <a:ea typeface="+mj-ea"/>
                <a:cs typeface="+mj-cs"/>
              </a:rPr>
              <a:t>But, also consider…</a:t>
            </a:r>
          </a:p>
        </p:txBody>
      </p:sp>
      <p:pic>
        <p:nvPicPr>
          <p:cNvPr id="8" name="Picture 7" descr="A group of people in a forest&#10;&#10;Description automatically generated">
            <a:extLst>
              <a:ext uri="{FF2B5EF4-FFF2-40B4-BE49-F238E27FC236}">
                <a16:creationId xmlns:a16="http://schemas.microsoft.com/office/drawing/2014/main" id="{1D80CC82-7D33-0B4F-B1AA-C2E9BB5EDFA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416427" y="6"/>
            <a:ext cx="5727572" cy="2762724"/>
          </a:xfrm>
          <a:prstGeom prst="rect">
            <a:avLst/>
          </a:prstGeom>
        </p:spPr>
      </p:pic>
      <p:sp>
        <p:nvSpPr>
          <p:cNvPr id="15" name="Rectangle 14">
            <a:extLst>
              <a:ext uri="{FF2B5EF4-FFF2-40B4-BE49-F238E27FC236}">
                <a16:creationId xmlns:a16="http://schemas.microsoft.com/office/drawing/2014/main" id="{CD84038B-4A56-439B-A184-79B2D45066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2729"/>
            <a:ext cx="9144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6" name="Picture 5" descr="A picture containing outdoor, person, clothing, woman&#10;&#10;Description automatically generated">
            <a:extLst>
              <a:ext uri="{FF2B5EF4-FFF2-40B4-BE49-F238E27FC236}">
                <a16:creationId xmlns:a16="http://schemas.microsoft.com/office/drawing/2014/main" id="{C097A9BC-4ABF-EB47-8326-BE4E0634AA4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
          <a:stretch/>
        </p:blipFill>
        <p:spPr>
          <a:xfrm>
            <a:off x="20" y="2826737"/>
            <a:ext cx="3424313" cy="4031263"/>
          </a:xfrm>
          <a:prstGeom prst="rect">
            <a:avLst/>
          </a:prstGeom>
        </p:spPr>
      </p:pic>
      <p:sp>
        <p:nvSpPr>
          <p:cNvPr id="4" name="Text Placeholder 3">
            <a:extLst>
              <a:ext uri="{FF2B5EF4-FFF2-40B4-BE49-F238E27FC236}">
                <a16:creationId xmlns:a16="http://schemas.microsoft.com/office/drawing/2014/main" id="{A9B5B4C5-6A30-DB43-AE84-9177D8ADB045}"/>
              </a:ext>
            </a:extLst>
          </p:cNvPr>
          <p:cNvSpPr>
            <a:spLocks noGrp="1"/>
          </p:cNvSpPr>
          <p:nvPr>
            <p:ph type="body" sz="quarter" idx="10"/>
          </p:nvPr>
        </p:nvSpPr>
        <p:spPr>
          <a:xfrm>
            <a:off x="3659840" y="3593952"/>
            <a:ext cx="5379987" cy="2344708"/>
          </a:xfrm>
        </p:spPr>
        <p:txBody>
          <a:bodyPr vert="horz" lIns="91440" tIns="45720" rIns="91440" bIns="45720" rtlCol="0" anchor="ctr">
            <a:noAutofit/>
          </a:bodyPr>
          <a:lstStyle/>
          <a:p>
            <a:pPr indent="-228600" defTabSz="914400"/>
            <a:r>
              <a:rPr lang="en-US" sz="2500" dirty="0">
                <a:latin typeface="+mn-lt"/>
                <a:cs typeface="+mn-cs"/>
              </a:rPr>
              <a:t>Woman in her 20s: prefers low-calorie meals</a:t>
            </a:r>
          </a:p>
          <a:p>
            <a:pPr marL="0" indent="0" defTabSz="914400">
              <a:buNone/>
            </a:pPr>
            <a:endParaRPr lang="en-US" sz="2500" dirty="0">
              <a:latin typeface="+mn-lt"/>
              <a:cs typeface="+mn-cs"/>
            </a:endParaRPr>
          </a:p>
          <a:p>
            <a:pPr indent="-228600" defTabSz="914400"/>
            <a:r>
              <a:rPr lang="en-US" sz="2500" dirty="0">
                <a:latin typeface="+mn-lt"/>
                <a:cs typeface="+mn-cs"/>
              </a:rPr>
              <a:t>Mother in her 20s: preference for low-calorie meals, but frequently dines at a pizzeria because of her kids </a:t>
            </a:r>
          </a:p>
        </p:txBody>
      </p:sp>
      <p:sp>
        <p:nvSpPr>
          <p:cNvPr id="17" name="Rectangle 16">
            <a:extLst>
              <a:ext uri="{FF2B5EF4-FFF2-40B4-BE49-F238E27FC236}">
                <a16:creationId xmlns:a16="http://schemas.microsoft.com/office/drawing/2014/main" id="{4F96EE13-2C4D-4262-812E-DDE5FC35F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429" y="3404996"/>
            <a:ext cx="6858002" cy="4800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pic>
        <p:nvPicPr>
          <p:cNvPr id="12" name="Picture 11">
            <a:extLst>
              <a:ext uri="{FF2B5EF4-FFF2-40B4-BE49-F238E27FC236}">
                <a16:creationId xmlns:a16="http://schemas.microsoft.com/office/drawing/2014/main" id="{C84262D3-658E-9F43-9D8C-281DD5906975}"/>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434429"/>
            <a:ext cx="2375452" cy="646330"/>
          </a:xfrm>
          <a:prstGeom prst="rect">
            <a:avLst/>
          </a:prstGeom>
        </p:spPr>
      </p:pic>
    </p:spTree>
    <p:extLst>
      <p:ext uri="{BB962C8B-B14F-4D97-AF65-F5344CB8AC3E}">
        <p14:creationId xmlns:p14="http://schemas.microsoft.com/office/powerpoint/2010/main" val="1979544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841EA57-DEA6-4BE9-B11E-1FBCC76BE1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8"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oup of people sitting at a table&#10;&#10;Description automatically generated">
            <a:extLst>
              <a:ext uri="{FF2B5EF4-FFF2-40B4-BE49-F238E27FC236}">
                <a16:creationId xmlns:a16="http://schemas.microsoft.com/office/drawing/2014/main" id="{81F9B6F2-558E-DE48-9CB6-14D0D47EE7A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3"/>
          <a:stretch/>
        </p:blipFill>
        <p:spPr>
          <a:xfrm>
            <a:off x="4759056" y="0"/>
            <a:ext cx="4699318" cy="2285990"/>
          </a:xfrm>
          <a:custGeom>
            <a:avLst/>
            <a:gdLst/>
            <a:ahLst/>
            <a:cxnLst/>
            <a:rect l="l" t="t" r="r" b="b"/>
            <a:pathLst>
              <a:path w="6265758" h="2286000">
                <a:moveTo>
                  <a:pt x="0" y="0"/>
                </a:moveTo>
                <a:lnTo>
                  <a:pt x="6265758" y="0"/>
                </a:lnTo>
                <a:lnTo>
                  <a:pt x="6265758" y="2286000"/>
                </a:lnTo>
                <a:lnTo>
                  <a:pt x="1062168" y="2286000"/>
                </a:lnTo>
                <a:lnTo>
                  <a:pt x="790683" y="1700078"/>
                </a:lnTo>
                <a:lnTo>
                  <a:pt x="787725" y="1700078"/>
                </a:lnTo>
                <a:close/>
              </a:path>
            </a:pathLst>
          </a:custGeom>
        </p:spPr>
      </p:pic>
      <p:pic>
        <p:nvPicPr>
          <p:cNvPr id="10" name="Picture 9" descr="A group of people sitting at a table eating food&#10;&#10;Description automatically generated">
            <a:extLst>
              <a:ext uri="{FF2B5EF4-FFF2-40B4-BE49-F238E27FC236}">
                <a16:creationId xmlns:a16="http://schemas.microsoft.com/office/drawing/2014/main" id="{A0728BC7-D136-334B-B4F1-0A078D9BEEC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555682" y="2286000"/>
            <a:ext cx="3902692" cy="2286000"/>
          </a:xfrm>
          <a:custGeom>
            <a:avLst/>
            <a:gdLst/>
            <a:ahLst/>
            <a:cxnLst/>
            <a:rect l="l" t="t" r="r" b="b"/>
            <a:pathLst>
              <a:path w="5203590" h="2286000">
                <a:moveTo>
                  <a:pt x="0" y="0"/>
                </a:moveTo>
                <a:lnTo>
                  <a:pt x="5203590" y="0"/>
                </a:lnTo>
                <a:lnTo>
                  <a:pt x="5203590" y="2286000"/>
                </a:lnTo>
                <a:lnTo>
                  <a:pt x="1059212" y="2286000"/>
                </a:lnTo>
                <a:lnTo>
                  <a:pt x="925708" y="1997870"/>
                </a:lnTo>
                <a:lnTo>
                  <a:pt x="925707" y="1997870"/>
                </a:lnTo>
                <a:close/>
              </a:path>
            </a:pathLst>
          </a:custGeom>
        </p:spPr>
      </p:pic>
      <p:pic>
        <p:nvPicPr>
          <p:cNvPr id="6" name="Picture 5" descr="A person sitting at night&#10;&#10;Description automatically generated">
            <a:extLst>
              <a:ext uri="{FF2B5EF4-FFF2-40B4-BE49-F238E27FC236}">
                <a16:creationId xmlns:a16="http://schemas.microsoft.com/office/drawing/2014/main" id="{DCCBB25A-EF8E-5B4C-8EBB-C8C912AD5409}"/>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rcRect/>
          <a:stretch/>
        </p:blipFill>
        <p:spPr>
          <a:xfrm>
            <a:off x="6350087" y="4572005"/>
            <a:ext cx="3108287" cy="2286000"/>
          </a:xfrm>
          <a:custGeom>
            <a:avLst/>
            <a:gdLst/>
            <a:ahLst/>
            <a:cxnLst/>
            <a:rect l="l" t="t" r="r" b="b"/>
            <a:pathLst>
              <a:path w="4144382" h="2286000">
                <a:moveTo>
                  <a:pt x="0" y="0"/>
                </a:moveTo>
                <a:lnTo>
                  <a:pt x="4144382" y="0"/>
                </a:lnTo>
                <a:lnTo>
                  <a:pt x="4144382" y="2286000"/>
                </a:lnTo>
                <a:lnTo>
                  <a:pt x="1054581" y="2286000"/>
                </a:lnTo>
                <a:lnTo>
                  <a:pt x="1054581" y="2285999"/>
                </a:lnTo>
                <a:lnTo>
                  <a:pt x="1059211" y="2285999"/>
                </a:lnTo>
                <a:close/>
              </a:path>
            </a:pathLst>
          </a:custGeom>
        </p:spPr>
      </p:pic>
      <p:sp>
        <p:nvSpPr>
          <p:cNvPr id="17" name="Freeform 15">
            <a:extLst>
              <a:ext uri="{FF2B5EF4-FFF2-40B4-BE49-F238E27FC236}">
                <a16:creationId xmlns:a16="http://schemas.microsoft.com/office/drawing/2014/main" id="{A26922E4-CEB0-4BFE-BAD1-403E6A417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92652" cy="6858000"/>
          </a:xfrm>
          <a:custGeom>
            <a:avLst/>
            <a:gdLst>
              <a:gd name="connsiteX0" fmla="*/ 0 w 9590203"/>
              <a:gd name="connsiteY0" fmla="*/ 0 h 6858000"/>
              <a:gd name="connsiteX1" fmla="*/ 6414049 w 9590203"/>
              <a:gd name="connsiteY1" fmla="*/ 0 h 6858000"/>
              <a:gd name="connsiteX2" fmla="*/ 9590203 w 9590203"/>
              <a:gd name="connsiteY2" fmla="*/ 6858000 h 6858000"/>
              <a:gd name="connsiteX3" fmla="*/ 0 w 959020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590203" h="6858000">
                <a:moveTo>
                  <a:pt x="0" y="0"/>
                </a:moveTo>
                <a:lnTo>
                  <a:pt x="6414049" y="0"/>
                </a:lnTo>
                <a:lnTo>
                  <a:pt x="9590203" y="6858000"/>
                </a:lnTo>
                <a:lnTo>
                  <a:pt x="0" y="6858000"/>
                </a:ln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0F86758B-3106-4324-A03D-67715F7F1A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826998" cy="6858000"/>
          </a:xfrm>
          <a:custGeom>
            <a:avLst/>
            <a:gdLst>
              <a:gd name="connsiteX0" fmla="*/ 0 w 9102664"/>
              <a:gd name="connsiteY0" fmla="*/ 0 h 6858000"/>
              <a:gd name="connsiteX1" fmla="*/ 5926510 w 9102664"/>
              <a:gd name="connsiteY1" fmla="*/ 0 h 6858000"/>
              <a:gd name="connsiteX2" fmla="*/ 9102664 w 9102664"/>
              <a:gd name="connsiteY2" fmla="*/ 6858000 h 6858000"/>
              <a:gd name="connsiteX3" fmla="*/ 0 w 910266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102664" h="6858000">
                <a:moveTo>
                  <a:pt x="0" y="0"/>
                </a:moveTo>
                <a:lnTo>
                  <a:pt x="5926510" y="0"/>
                </a:lnTo>
                <a:lnTo>
                  <a:pt x="9102664"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le 2">
            <a:extLst>
              <a:ext uri="{FF2B5EF4-FFF2-40B4-BE49-F238E27FC236}">
                <a16:creationId xmlns:a16="http://schemas.microsoft.com/office/drawing/2014/main" id="{99275AD0-7AAC-BE4E-94D2-DAC41781EC93}"/>
              </a:ext>
            </a:extLst>
          </p:cNvPr>
          <p:cNvSpPr>
            <a:spLocks noGrp="1"/>
          </p:cNvSpPr>
          <p:nvPr>
            <p:ph type="title"/>
          </p:nvPr>
        </p:nvSpPr>
        <p:spPr>
          <a:xfrm>
            <a:off x="43333" y="145881"/>
            <a:ext cx="5015684" cy="851233"/>
          </a:xfrm>
        </p:spPr>
        <p:txBody>
          <a:bodyPr vert="horz" lIns="91440" tIns="45720" rIns="91440" bIns="45720" rtlCol="0" anchor="ctr">
            <a:normAutofit/>
          </a:bodyPr>
          <a:lstStyle/>
          <a:p>
            <a:pPr defTabSz="914400"/>
            <a:r>
              <a:rPr lang="en-US" sz="3500" kern="1200" dirty="0">
                <a:solidFill>
                  <a:schemeClr val="tx2"/>
                </a:solidFill>
                <a:latin typeface="+mj-lt"/>
                <a:ea typeface="+mj-ea"/>
                <a:cs typeface="+mj-cs"/>
              </a:rPr>
              <a:t>Visit the Competition…</a:t>
            </a:r>
          </a:p>
        </p:txBody>
      </p:sp>
      <p:sp>
        <p:nvSpPr>
          <p:cNvPr id="4" name="Text Placeholder 3">
            <a:extLst>
              <a:ext uri="{FF2B5EF4-FFF2-40B4-BE49-F238E27FC236}">
                <a16:creationId xmlns:a16="http://schemas.microsoft.com/office/drawing/2014/main" id="{D9D3BB30-85A0-ED49-A65F-CE205EFAD828}"/>
              </a:ext>
            </a:extLst>
          </p:cNvPr>
          <p:cNvSpPr>
            <a:spLocks noGrp="1"/>
          </p:cNvSpPr>
          <p:nvPr>
            <p:ph type="body" sz="quarter" idx="10"/>
          </p:nvPr>
        </p:nvSpPr>
        <p:spPr>
          <a:xfrm>
            <a:off x="722" y="1269995"/>
            <a:ext cx="5882242" cy="5569124"/>
          </a:xfrm>
        </p:spPr>
        <p:txBody>
          <a:bodyPr vert="horz" lIns="91440" tIns="45720" rIns="91440" bIns="45720" rtlCol="0">
            <a:noAutofit/>
          </a:bodyPr>
          <a:lstStyle/>
          <a:p>
            <a:pPr marL="0" indent="0" defTabSz="914400">
              <a:buNone/>
            </a:pPr>
            <a:r>
              <a:rPr lang="en-US" sz="2000" dirty="0">
                <a:solidFill>
                  <a:srgbClr val="000000"/>
                </a:solidFill>
                <a:latin typeface="+mn-lt"/>
                <a:cs typeface="+mn-cs"/>
              </a:rPr>
              <a:t>Observe types of people at similar venues:</a:t>
            </a:r>
          </a:p>
          <a:p>
            <a:pPr marL="0" indent="-228600" defTabSz="914400"/>
            <a:endParaRPr lang="en-US" sz="2000" dirty="0">
              <a:solidFill>
                <a:srgbClr val="000000"/>
              </a:solidFill>
              <a:latin typeface="+mn-lt"/>
              <a:cs typeface="+mn-cs"/>
            </a:endParaRPr>
          </a:p>
          <a:p>
            <a:pPr indent="-228600" defTabSz="914400"/>
            <a:r>
              <a:rPr lang="en-US" sz="2000" dirty="0">
                <a:solidFill>
                  <a:srgbClr val="000000"/>
                </a:solidFill>
                <a:latin typeface="+mn-lt"/>
                <a:cs typeface="+mn-cs"/>
              </a:rPr>
              <a:t>General age range of customers</a:t>
            </a:r>
          </a:p>
          <a:p>
            <a:pPr indent="-228600" defTabSz="914400"/>
            <a:r>
              <a:rPr lang="en-US" sz="2000" dirty="0">
                <a:solidFill>
                  <a:srgbClr val="000000"/>
                </a:solidFill>
                <a:latin typeface="+mn-lt"/>
                <a:cs typeface="+mn-cs"/>
              </a:rPr>
              <a:t>Ratio of men vs. women</a:t>
            </a:r>
          </a:p>
          <a:p>
            <a:pPr indent="-228600" defTabSz="914400"/>
            <a:r>
              <a:rPr lang="en-US" sz="2000" dirty="0">
                <a:solidFill>
                  <a:srgbClr val="000000"/>
                </a:solidFill>
                <a:latin typeface="+mn-lt"/>
                <a:cs typeface="+mn-cs"/>
              </a:rPr>
              <a:t>Style of dress: formal, casual, work attire, trendy, relaxed, workout wear</a:t>
            </a:r>
          </a:p>
          <a:p>
            <a:pPr indent="-228600" defTabSz="914400"/>
            <a:r>
              <a:rPr lang="en-US" sz="2000" dirty="0">
                <a:solidFill>
                  <a:srgbClr val="000000"/>
                </a:solidFill>
                <a:latin typeface="+mn-lt"/>
                <a:cs typeface="+mn-cs"/>
              </a:rPr>
              <a:t>Group dynamics: family, friends, partners, business, solo, tourists</a:t>
            </a:r>
          </a:p>
          <a:p>
            <a:pPr indent="-228600" defTabSz="914400"/>
            <a:r>
              <a:rPr lang="en-US" sz="2000" dirty="0">
                <a:solidFill>
                  <a:srgbClr val="000000"/>
                </a:solidFill>
                <a:latin typeface="+mn-lt"/>
                <a:cs typeface="+mn-cs"/>
              </a:rPr>
              <a:t>What people are ordering</a:t>
            </a:r>
          </a:p>
          <a:p>
            <a:pPr indent="-228600" defTabSz="914400"/>
            <a:r>
              <a:rPr lang="en-US" sz="2000" dirty="0">
                <a:solidFill>
                  <a:srgbClr val="000000"/>
                </a:solidFill>
                <a:latin typeface="+mn-lt"/>
                <a:cs typeface="+mn-cs"/>
              </a:rPr>
              <a:t>Atmosphere: lively, subdued</a:t>
            </a:r>
          </a:p>
          <a:p>
            <a:pPr indent="-228600" defTabSz="914400"/>
            <a:r>
              <a:rPr lang="en-US" sz="2000" dirty="0">
                <a:solidFill>
                  <a:srgbClr val="000000"/>
                </a:solidFill>
                <a:latin typeface="+mn-lt"/>
                <a:cs typeface="+mn-cs"/>
              </a:rPr>
              <a:t>Music: elevator music, background music, live music, acoustic</a:t>
            </a:r>
          </a:p>
          <a:p>
            <a:pPr indent="-228600" defTabSz="914400"/>
            <a:r>
              <a:rPr lang="en-AU" sz="2000" dirty="0"/>
              <a:t>Nationalities/ Spoken Languages</a:t>
            </a:r>
            <a:endParaRPr lang="en-US" sz="2000" dirty="0">
              <a:solidFill>
                <a:srgbClr val="000000"/>
              </a:solidFill>
              <a:latin typeface="+mn-lt"/>
              <a:cs typeface="+mn-cs"/>
            </a:endParaRPr>
          </a:p>
          <a:p>
            <a:pPr marL="0" indent="0" defTabSz="914400">
              <a:buNone/>
            </a:pPr>
            <a:r>
              <a:rPr lang="en-US" sz="2000" i="1" dirty="0">
                <a:solidFill>
                  <a:srgbClr val="000000"/>
                </a:solidFill>
                <a:latin typeface="+mn-lt"/>
                <a:cs typeface="+mn-cs"/>
              </a:rPr>
              <a:t>Go to at least three competitors, look for trends, if possible, more than once at different times…</a:t>
            </a:r>
          </a:p>
        </p:txBody>
      </p:sp>
      <p:pic>
        <p:nvPicPr>
          <p:cNvPr id="14" name="Picture 13">
            <a:extLst>
              <a:ext uri="{FF2B5EF4-FFF2-40B4-BE49-F238E27FC236}">
                <a16:creationId xmlns:a16="http://schemas.microsoft.com/office/drawing/2014/main" id="{20EE36DF-0082-894A-B54D-F81A2863F5AA}"/>
              </a:ext>
            </a:extLst>
          </p:cNvPr>
          <p:cNvPicPr>
            <a:picLocks noChangeAspect="1"/>
          </p:cNvPicPr>
          <p:nvPr/>
        </p:nvPicPr>
        <p:blipFill rotWithShape="1">
          <a:blip r:embed="rId6" cstate="email">
            <a:extLst>
              <a:ext uri="{BEBA8EAE-BF5A-486C-A8C5-ECC9F3942E4B}">
                <a14:imgProps xmlns:a14="http://schemas.microsoft.com/office/drawing/2010/main">
                  <a14:imgLayer r:embed="rId7">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434429"/>
            <a:ext cx="2375452" cy="646330"/>
          </a:xfrm>
          <a:prstGeom prst="rect">
            <a:avLst/>
          </a:prstGeom>
        </p:spPr>
      </p:pic>
      <p:sp>
        <p:nvSpPr>
          <p:cNvPr id="11" name="Rectangle 10">
            <a:extLst>
              <a:ext uri="{FF2B5EF4-FFF2-40B4-BE49-F238E27FC236}">
                <a16:creationId xmlns:a16="http://schemas.microsoft.com/office/drawing/2014/main" id="{717F0A8A-E934-F148-8EB6-11A6EA426355}"/>
              </a:ext>
            </a:extLst>
          </p:cNvPr>
          <p:cNvSpPr/>
          <p:nvPr/>
        </p:nvSpPr>
        <p:spPr>
          <a:xfrm>
            <a:off x="7284334" y="6396337"/>
            <a:ext cx="1767981" cy="461665"/>
          </a:xfrm>
          <a:prstGeom prst="rect">
            <a:avLst/>
          </a:prstGeom>
        </p:spPr>
        <p:txBody>
          <a:bodyPr wrap="square">
            <a:spAutoFit/>
          </a:bodyPr>
          <a:lstStyle/>
          <a:p>
            <a:r>
              <a:rPr lang="en-US" sz="1200" dirty="0">
                <a:solidFill>
                  <a:schemeClr val="bg1"/>
                </a:solidFill>
              </a:rPr>
              <a:t>(Target The Market of Your Restaurant) </a:t>
            </a:r>
            <a:endParaRPr lang="en-AU" sz="1200" dirty="0">
              <a:solidFill>
                <a:schemeClr val="bg1"/>
              </a:solidFill>
            </a:endParaRPr>
          </a:p>
        </p:txBody>
      </p:sp>
    </p:spTree>
    <p:extLst>
      <p:ext uri="{BB962C8B-B14F-4D97-AF65-F5344CB8AC3E}">
        <p14:creationId xmlns:p14="http://schemas.microsoft.com/office/powerpoint/2010/main" val="867614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305A4E-F6B9-344C-8FEA-6BCE8EE7AD05}"/>
              </a:ext>
            </a:extLst>
          </p:cNvPr>
          <p:cNvSpPr>
            <a:spLocks noGrp="1"/>
          </p:cNvSpPr>
          <p:nvPr>
            <p:ph type="title"/>
          </p:nvPr>
        </p:nvSpPr>
        <p:spPr>
          <a:xfrm>
            <a:off x="4428307" y="554948"/>
            <a:ext cx="3666230" cy="1325563"/>
          </a:xfrm>
        </p:spPr>
        <p:txBody>
          <a:bodyPr vert="horz" lIns="91440" tIns="45720" rIns="91440" bIns="45720" rtlCol="0" anchor="ctr">
            <a:normAutofit/>
          </a:bodyPr>
          <a:lstStyle/>
          <a:p>
            <a:pPr defTabSz="914400"/>
            <a:r>
              <a:rPr lang="en-US" sz="4400" kern="1200" dirty="0">
                <a:solidFill>
                  <a:schemeClr val="tx1"/>
                </a:solidFill>
                <a:latin typeface="+mj-lt"/>
                <a:ea typeface="+mj-ea"/>
                <a:cs typeface="+mj-cs"/>
              </a:rPr>
              <a:t>The Challenge</a:t>
            </a:r>
          </a:p>
        </p:txBody>
      </p:sp>
      <p:sp>
        <p:nvSpPr>
          <p:cNvPr id="14" name="Freeform: Shape 13">
            <a:extLst>
              <a:ext uri="{FF2B5EF4-FFF2-40B4-BE49-F238E27FC236}">
                <a16:creationId xmlns:a16="http://schemas.microsoft.com/office/drawing/2014/main" id="{B5809B1F-0726-44C0-B0A1-7FCE2A129E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920240" y="4232366"/>
            <a:ext cx="4207590" cy="2625634"/>
          </a:xfrm>
          <a:custGeom>
            <a:avLst/>
            <a:gdLst>
              <a:gd name="connsiteX0" fmla="*/ 0 w 6488456"/>
              <a:gd name="connsiteY0" fmla="*/ 0 h 3036711"/>
              <a:gd name="connsiteX1" fmla="*/ 6488456 w 6488456"/>
              <a:gd name="connsiteY1" fmla="*/ 0 h 3036711"/>
              <a:gd name="connsiteX2" fmla="*/ 6482686 w 6488456"/>
              <a:gd name="connsiteY2" fmla="*/ 114279 h 3036711"/>
              <a:gd name="connsiteX3" fmla="*/ 3244228 w 6488456"/>
              <a:gd name="connsiteY3" fmla="*/ 3036711 h 3036711"/>
              <a:gd name="connsiteX4" fmla="*/ 5771 w 6488456"/>
              <a:gd name="connsiteY4" fmla="*/ 114279 h 3036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8456" h="3036711">
                <a:moveTo>
                  <a:pt x="0" y="0"/>
                </a:moveTo>
                <a:lnTo>
                  <a:pt x="6488456" y="0"/>
                </a:lnTo>
                <a:lnTo>
                  <a:pt x="6482686" y="114279"/>
                </a:lnTo>
                <a:cubicBezTo>
                  <a:pt x="6315984" y="1755766"/>
                  <a:pt x="4929697" y="3036711"/>
                  <a:pt x="3244228" y="3036711"/>
                </a:cubicBezTo>
                <a:cubicBezTo>
                  <a:pt x="1558760" y="3036711"/>
                  <a:pt x="172473" y="1755766"/>
                  <a:pt x="5771" y="11427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6EE9A0B-C601-4E3F-8541-29CA20DE11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0"/>
            <a:ext cx="4428307" cy="4406393"/>
          </a:xfrm>
          <a:custGeom>
            <a:avLst/>
            <a:gdLst>
              <a:gd name="connsiteX0" fmla="*/ 2562355 w 6855833"/>
              <a:gd name="connsiteY0" fmla="*/ 0 h 5116428"/>
              <a:gd name="connsiteX1" fmla="*/ 6855833 w 6855833"/>
              <a:gd name="connsiteY1" fmla="*/ 4293479 h 5116428"/>
              <a:gd name="connsiteX2" fmla="*/ 6833667 w 6855833"/>
              <a:gd name="connsiteY2" fmla="*/ 4732462 h 5116428"/>
              <a:gd name="connsiteX3" fmla="*/ 6775067 w 6855833"/>
              <a:gd name="connsiteY3" fmla="*/ 5116428 h 5116428"/>
              <a:gd name="connsiteX4" fmla="*/ 0 w 6855833"/>
              <a:gd name="connsiteY4" fmla="*/ 5116428 h 5116428"/>
              <a:gd name="connsiteX5" fmla="*/ 0 w 6855833"/>
              <a:gd name="connsiteY5" fmla="*/ 854273 h 5116428"/>
              <a:gd name="connsiteX6" fmla="*/ 161831 w 6855833"/>
              <a:gd name="connsiteY6" fmla="*/ 733259 h 5116428"/>
              <a:gd name="connsiteX7" fmla="*/ 2562355 w 6855833"/>
              <a:gd name="connsiteY7" fmla="*/ 0 h 5116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5833" h="5116428">
                <a:moveTo>
                  <a:pt x="2562355" y="0"/>
                </a:moveTo>
                <a:cubicBezTo>
                  <a:pt x="4933578" y="0"/>
                  <a:pt x="6855833" y="1922255"/>
                  <a:pt x="6855833" y="4293479"/>
                </a:cubicBezTo>
                <a:cubicBezTo>
                  <a:pt x="6855833" y="4441680"/>
                  <a:pt x="6848324" y="4588128"/>
                  <a:pt x="6833667" y="4732462"/>
                </a:cubicBezTo>
                <a:lnTo>
                  <a:pt x="6775067" y="5116428"/>
                </a:lnTo>
                <a:lnTo>
                  <a:pt x="0" y="5116428"/>
                </a:lnTo>
                <a:lnTo>
                  <a:pt x="0" y="854273"/>
                </a:lnTo>
                <a:lnTo>
                  <a:pt x="161831" y="733259"/>
                </a:lnTo>
                <a:cubicBezTo>
                  <a:pt x="847074" y="270317"/>
                  <a:pt x="1673147" y="0"/>
                  <a:pt x="2562355"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descr="A group of people sitting at a table in front of a crowd&#10;&#10;Description automatically generated">
            <a:extLst>
              <a:ext uri="{FF2B5EF4-FFF2-40B4-BE49-F238E27FC236}">
                <a16:creationId xmlns:a16="http://schemas.microsoft.com/office/drawing/2014/main" id="{EC366436-8FAE-4940-8A03-4A6B6079F38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
          <a:stretch/>
        </p:blipFill>
        <p:spPr>
          <a:xfrm>
            <a:off x="20" y="10"/>
            <a:ext cx="4260803" cy="4151910"/>
          </a:xfrm>
          <a:custGeom>
            <a:avLst/>
            <a:gdLst/>
            <a:ahLst/>
            <a:cxnLst/>
            <a:rect l="l" t="t" r="r" b="b"/>
            <a:pathLst>
              <a:path w="5681097" h="4151920">
                <a:moveTo>
                  <a:pt x="0" y="0"/>
                </a:moveTo>
                <a:lnTo>
                  <a:pt x="5611423" y="0"/>
                </a:lnTo>
                <a:lnTo>
                  <a:pt x="5663241" y="339527"/>
                </a:lnTo>
                <a:cubicBezTo>
                  <a:pt x="5675049" y="455800"/>
                  <a:pt x="5681097" y="573775"/>
                  <a:pt x="5681097" y="693164"/>
                </a:cubicBezTo>
                <a:cubicBezTo>
                  <a:pt x="5681097" y="2603383"/>
                  <a:pt x="4132560" y="4151920"/>
                  <a:pt x="2222343" y="4151920"/>
                </a:cubicBezTo>
                <a:cubicBezTo>
                  <a:pt x="1386622" y="4151920"/>
                  <a:pt x="620129" y="3855520"/>
                  <a:pt x="22252" y="3362108"/>
                </a:cubicBezTo>
                <a:lnTo>
                  <a:pt x="0" y="3341884"/>
                </a:lnTo>
                <a:close/>
              </a:path>
            </a:pathLst>
          </a:custGeom>
        </p:spPr>
      </p:pic>
      <p:sp>
        <p:nvSpPr>
          <p:cNvPr id="7" name="Text Placeholder 3">
            <a:extLst>
              <a:ext uri="{FF2B5EF4-FFF2-40B4-BE49-F238E27FC236}">
                <a16:creationId xmlns:a16="http://schemas.microsoft.com/office/drawing/2014/main" id="{8683DE87-0E77-BB45-A64F-07092D7033BC}"/>
              </a:ext>
            </a:extLst>
          </p:cNvPr>
          <p:cNvSpPr txBox="1">
            <a:spLocks/>
          </p:cNvSpPr>
          <p:nvPr/>
        </p:nvSpPr>
        <p:spPr>
          <a:xfrm>
            <a:off x="4260823" y="1988733"/>
            <a:ext cx="4883177" cy="2438869"/>
          </a:xfrm>
          <a:prstGeom prst="rect">
            <a:avLst/>
          </a:prstGeom>
        </p:spPr>
        <p:txBody>
          <a:bodyPr vert="horz" lIns="91440" tIns="45720" rIns="91440" bIns="45720" rtlCol="0"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914400">
              <a:buNone/>
            </a:pPr>
            <a:r>
              <a:rPr lang="en-US" sz="2500" dirty="0">
                <a:latin typeface="+mn-lt"/>
                <a:cs typeface="+mn-cs"/>
              </a:rPr>
              <a:t>Create a restaurant concept that fits a definite target market, a concept better suited to its market than that presented by competing restaurants, and to bring it into being. </a:t>
            </a:r>
          </a:p>
        </p:txBody>
      </p:sp>
      <p:pic>
        <p:nvPicPr>
          <p:cNvPr id="8" name="Picture 7" descr="A group of people in a room&#10;&#10;Description automatically generated">
            <a:extLst>
              <a:ext uri="{FF2B5EF4-FFF2-40B4-BE49-F238E27FC236}">
                <a16:creationId xmlns:a16="http://schemas.microsoft.com/office/drawing/2014/main" id="{489FC41B-C826-5E4C-A125-23B5B82CCBA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
          <a:stretch/>
        </p:blipFill>
        <p:spPr>
          <a:xfrm>
            <a:off x="2089405" y="4448810"/>
            <a:ext cx="3861692" cy="2409190"/>
          </a:xfrm>
          <a:custGeom>
            <a:avLst/>
            <a:gdLst/>
            <a:ahLst/>
            <a:cxnLst/>
            <a:rect l="l" t="t" r="r" b="b"/>
            <a:pathLst>
              <a:path w="5148922" h="2409190">
                <a:moveTo>
                  <a:pt x="2574461" y="0"/>
                </a:moveTo>
                <a:cubicBezTo>
                  <a:pt x="3911983" y="0"/>
                  <a:pt x="5012087" y="1016507"/>
                  <a:pt x="5144375" y="2319127"/>
                </a:cubicBezTo>
                <a:lnTo>
                  <a:pt x="5148922" y="2409190"/>
                </a:lnTo>
                <a:lnTo>
                  <a:pt x="0" y="2409190"/>
                </a:lnTo>
                <a:lnTo>
                  <a:pt x="4548" y="2319127"/>
                </a:lnTo>
                <a:cubicBezTo>
                  <a:pt x="136837" y="1016507"/>
                  <a:pt x="1236939" y="0"/>
                  <a:pt x="2574461" y="0"/>
                </a:cubicBezTo>
                <a:close/>
              </a:path>
            </a:pathLst>
          </a:custGeom>
        </p:spPr>
      </p:pic>
    </p:spTree>
    <p:extLst>
      <p:ext uri="{BB962C8B-B14F-4D97-AF65-F5344CB8AC3E}">
        <p14:creationId xmlns:p14="http://schemas.microsoft.com/office/powerpoint/2010/main" val="907023677"/>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93D3EB-A30E-AA4D-8DC3-75F4051A19FD}"/>
              </a:ext>
            </a:extLst>
          </p:cNvPr>
          <p:cNvSpPr>
            <a:spLocks noGrp="1"/>
          </p:cNvSpPr>
          <p:nvPr>
            <p:ph type="title"/>
          </p:nvPr>
        </p:nvSpPr>
        <p:spPr>
          <a:xfrm>
            <a:off x="491490" y="365125"/>
            <a:ext cx="3840085" cy="1692794"/>
          </a:xfrm>
        </p:spPr>
        <p:txBody>
          <a:bodyPr vert="horz" lIns="91440" tIns="45720" rIns="91440" bIns="45720" rtlCol="0" anchor="ctr">
            <a:normAutofit/>
          </a:bodyPr>
          <a:lstStyle/>
          <a:p>
            <a:pPr defTabSz="914400"/>
            <a:r>
              <a:rPr lang="en-US" sz="4400" dirty="0">
                <a:solidFill>
                  <a:schemeClr val="tx2"/>
                </a:solidFill>
                <a:latin typeface="+mj-lt"/>
                <a:cs typeface="+mj-cs"/>
              </a:rPr>
              <a:t>Tourists and Seasonality</a:t>
            </a:r>
          </a:p>
        </p:txBody>
      </p:sp>
      <p:cxnSp>
        <p:nvCxnSpPr>
          <p:cNvPr id="15" name="Straight Arrow Connector 14">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46353A38-D892-DC48-A702-C000761F5869}"/>
              </a:ext>
            </a:extLst>
          </p:cNvPr>
          <p:cNvSpPr>
            <a:spLocks noGrp="1"/>
          </p:cNvSpPr>
          <p:nvPr>
            <p:ph type="body" sz="quarter" idx="10"/>
          </p:nvPr>
        </p:nvSpPr>
        <p:spPr>
          <a:xfrm>
            <a:off x="236087" y="2575034"/>
            <a:ext cx="4335913" cy="2449253"/>
          </a:xfrm>
        </p:spPr>
        <p:txBody>
          <a:bodyPr vert="horz" lIns="91440" tIns="45720" rIns="91440" bIns="45720" rtlCol="0">
            <a:normAutofit/>
          </a:bodyPr>
          <a:lstStyle/>
          <a:p>
            <a:pPr indent="-228600" defTabSz="914400"/>
            <a:r>
              <a:rPr lang="en-US" sz="2400" dirty="0">
                <a:latin typeface="+mn-lt"/>
                <a:cs typeface="+mn-cs"/>
              </a:rPr>
              <a:t>Seasonal Holidays and Restaurants</a:t>
            </a:r>
          </a:p>
          <a:p>
            <a:pPr indent="-228600" defTabSz="914400"/>
            <a:r>
              <a:rPr lang="en-US" sz="2400" dirty="0">
                <a:latin typeface="+mn-lt"/>
                <a:cs typeface="+mn-cs"/>
              </a:rPr>
              <a:t>Thriving in Summer</a:t>
            </a:r>
          </a:p>
          <a:p>
            <a:pPr indent="-228600" defTabSz="914400"/>
            <a:r>
              <a:rPr lang="en-US" sz="2400" dirty="0">
                <a:latin typeface="+mn-lt"/>
                <a:cs typeface="+mn-cs"/>
              </a:rPr>
              <a:t>Decline in Winter</a:t>
            </a:r>
          </a:p>
          <a:p>
            <a:pPr indent="-228600" defTabSz="914400"/>
            <a:r>
              <a:rPr lang="en-US" sz="2400" dirty="0">
                <a:latin typeface="+mn-lt"/>
                <a:cs typeface="+mn-cs"/>
              </a:rPr>
              <a:t>Non-weather related seasonal changes</a:t>
            </a:r>
          </a:p>
        </p:txBody>
      </p:sp>
      <p:pic>
        <p:nvPicPr>
          <p:cNvPr id="10" name="Picture 9" descr="A picture containing clock, sitting, light, room&#10;&#10;Description automatically generated">
            <a:extLst>
              <a:ext uri="{FF2B5EF4-FFF2-40B4-BE49-F238E27FC236}">
                <a16:creationId xmlns:a16="http://schemas.microsoft.com/office/drawing/2014/main" id="{17C8107E-26BF-C244-B2CB-9BD2408641B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
          <a:stretch/>
        </p:blipFill>
        <p:spPr>
          <a:xfrm>
            <a:off x="4409136" y="10"/>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5" name="Rectangle 4">
            <a:extLst>
              <a:ext uri="{FF2B5EF4-FFF2-40B4-BE49-F238E27FC236}">
                <a16:creationId xmlns:a16="http://schemas.microsoft.com/office/drawing/2014/main" id="{DF01F0EC-1BB6-4640-9DA0-4C3361A95503}"/>
              </a:ext>
            </a:extLst>
          </p:cNvPr>
          <p:cNvSpPr/>
          <p:nvPr/>
        </p:nvSpPr>
        <p:spPr>
          <a:xfrm>
            <a:off x="0" y="6581001"/>
            <a:ext cx="3468887" cy="276999"/>
          </a:xfrm>
          <a:prstGeom prst="rect">
            <a:avLst/>
          </a:prstGeom>
        </p:spPr>
        <p:txBody>
          <a:bodyPr wrap="square">
            <a:spAutoFit/>
          </a:bodyPr>
          <a:lstStyle/>
          <a:p>
            <a:pPr>
              <a:spcAft>
                <a:spcPts val="600"/>
              </a:spcAft>
            </a:pPr>
            <a:r>
              <a:rPr lang="en-US" sz="1200"/>
              <a:t>(Higuera, V. &amp; Shoenbureder, E. , 2019) </a:t>
            </a:r>
            <a:endParaRPr lang="en-AU" sz="1200"/>
          </a:p>
        </p:txBody>
      </p:sp>
      <p:pic>
        <p:nvPicPr>
          <p:cNvPr id="13" name="Picture 12">
            <a:extLst>
              <a:ext uri="{FF2B5EF4-FFF2-40B4-BE49-F238E27FC236}">
                <a16:creationId xmlns:a16="http://schemas.microsoft.com/office/drawing/2014/main" id="{3C0D0A41-00F5-9745-B4A3-BEECC67CB5A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6087" y="5124412"/>
            <a:ext cx="2048548" cy="1356471"/>
          </a:xfrm>
          <a:prstGeom prst="rect">
            <a:avLst/>
          </a:prstGeom>
        </p:spPr>
      </p:pic>
      <p:pic>
        <p:nvPicPr>
          <p:cNvPr id="14" name="Picture 13">
            <a:extLst>
              <a:ext uri="{FF2B5EF4-FFF2-40B4-BE49-F238E27FC236}">
                <a16:creationId xmlns:a16="http://schemas.microsoft.com/office/drawing/2014/main" id="{E5593B8F-E9B8-3B4C-87BB-6FF95F95098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21794" y="5135229"/>
            <a:ext cx="2574483" cy="1345654"/>
          </a:xfrm>
          <a:prstGeom prst="rect">
            <a:avLst/>
          </a:prstGeom>
        </p:spPr>
      </p:pic>
      <p:pic>
        <p:nvPicPr>
          <p:cNvPr id="16" name="Picture 15">
            <a:extLst>
              <a:ext uri="{FF2B5EF4-FFF2-40B4-BE49-F238E27FC236}">
                <a16:creationId xmlns:a16="http://schemas.microsoft.com/office/drawing/2014/main" id="{70BBD457-E9DC-CA49-AEF3-F5684590A706}"/>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434429"/>
            <a:ext cx="2375452" cy="646330"/>
          </a:xfrm>
          <a:prstGeom prst="rect">
            <a:avLst/>
          </a:prstGeom>
        </p:spPr>
      </p:pic>
    </p:spTree>
    <p:extLst>
      <p:ext uri="{BB962C8B-B14F-4D97-AF65-F5344CB8AC3E}">
        <p14:creationId xmlns:p14="http://schemas.microsoft.com/office/powerpoint/2010/main" val="1622761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93D3EB-A30E-AA4D-8DC3-75F4051A19FD}"/>
              </a:ext>
            </a:extLst>
          </p:cNvPr>
          <p:cNvSpPr>
            <a:spLocks noGrp="1"/>
          </p:cNvSpPr>
          <p:nvPr>
            <p:ph type="title" idx="4294967295"/>
          </p:nvPr>
        </p:nvSpPr>
        <p:spPr>
          <a:xfrm>
            <a:off x="17662" y="-13527"/>
            <a:ext cx="6902450" cy="1325563"/>
          </a:xfrm>
        </p:spPr>
        <p:txBody>
          <a:bodyPr/>
          <a:lstStyle/>
          <a:p>
            <a:pPr fontAlgn="base"/>
            <a:r>
              <a:rPr lang="en-AU" b="0" dirty="0">
                <a:solidFill>
                  <a:schemeClr val="tx2"/>
                </a:solidFill>
              </a:rPr>
              <a:t>Combating Seasonal Changes and Changes in Demographics</a:t>
            </a:r>
          </a:p>
        </p:txBody>
      </p:sp>
      <p:sp>
        <p:nvSpPr>
          <p:cNvPr id="4" name="Text Placeholder 3">
            <a:extLst>
              <a:ext uri="{FF2B5EF4-FFF2-40B4-BE49-F238E27FC236}">
                <a16:creationId xmlns:a16="http://schemas.microsoft.com/office/drawing/2014/main" id="{46353A38-D892-DC48-A702-C000761F5869}"/>
              </a:ext>
            </a:extLst>
          </p:cNvPr>
          <p:cNvSpPr>
            <a:spLocks noGrp="1"/>
          </p:cNvSpPr>
          <p:nvPr>
            <p:ph type="body" sz="quarter" idx="4294967295"/>
          </p:nvPr>
        </p:nvSpPr>
        <p:spPr>
          <a:xfrm>
            <a:off x="17662" y="1084645"/>
            <a:ext cx="4606701" cy="5230137"/>
          </a:xfrm>
        </p:spPr>
        <p:txBody>
          <a:bodyPr>
            <a:noAutofit/>
          </a:bodyPr>
          <a:lstStyle/>
          <a:p>
            <a:r>
              <a:rPr lang="en-AU" sz="2000" dirty="0"/>
              <a:t>Marketing Campaigns </a:t>
            </a:r>
            <a:r>
              <a:rPr lang="en-AU" sz="2000" i="1" dirty="0"/>
              <a:t>(more on that in future weeks)</a:t>
            </a:r>
          </a:p>
          <a:p>
            <a:endParaRPr lang="en-AU" sz="2000" i="1" dirty="0"/>
          </a:p>
          <a:p>
            <a:r>
              <a:rPr lang="en-AU" sz="2000" dirty="0"/>
              <a:t>Keeping a calendar of events and planning ahead. Incorporating events into the offering- </a:t>
            </a:r>
            <a:r>
              <a:rPr lang="en-AU" sz="2000" b="1" dirty="0"/>
              <a:t>if</a:t>
            </a:r>
            <a:r>
              <a:rPr lang="en-AU" sz="2000" dirty="0"/>
              <a:t> it’s in line with your concept and location.</a:t>
            </a:r>
          </a:p>
          <a:p>
            <a:pPr marL="0" indent="0">
              <a:buNone/>
            </a:pPr>
            <a:endParaRPr lang="en-AU" sz="2000" i="1" dirty="0"/>
          </a:p>
          <a:p>
            <a:r>
              <a:rPr lang="en-AU" sz="2000" dirty="0"/>
              <a:t>Switching up the offering to be more appropriate to the time of year</a:t>
            </a:r>
          </a:p>
          <a:p>
            <a:pPr lvl="1"/>
            <a:r>
              <a:rPr lang="en-AU" sz="2000" dirty="0"/>
              <a:t>Seasonal menus</a:t>
            </a:r>
          </a:p>
          <a:p>
            <a:pPr lvl="1"/>
            <a:r>
              <a:rPr lang="en-AU" sz="2000" dirty="0"/>
              <a:t>Blankets and heaters</a:t>
            </a:r>
          </a:p>
          <a:p>
            <a:pPr lvl="1"/>
            <a:r>
              <a:rPr lang="en-AU" sz="2000" dirty="0"/>
              <a:t>Takeaway picnic baskets</a:t>
            </a:r>
          </a:p>
          <a:p>
            <a:pPr lvl="1"/>
            <a:r>
              <a:rPr lang="en-AU" sz="2000" dirty="0"/>
              <a:t>Home delivery</a:t>
            </a:r>
          </a:p>
          <a:p>
            <a:pPr marL="342900" lvl="1" indent="0">
              <a:buNone/>
            </a:pPr>
            <a:endParaRPr lang="en-AU" sz="2000" dirty="0"/>
          </a:p>
          <a:p>
            <a:pPr marL="342900" lvl="1" indent="0">
              <a:buNone/>
            </a:pPr>
            <a:r>
              <a:rPr lang="en-AU" sz="2000" dirty="0"/>
              <a:t>Question: What other suggestions do you have?</a:t>
            </a:r>
          </a:p>
        </p:txBody>
      </p:sp>
      <p:pic>
        <p:nvPicPr>
          <p:cNvPr id="6" name="Picture 5" descr="A group of glass bottles on a table&#10;&#10;Description automatically generated">
            <a:extLst>
              <a:ext uri="{FF2B5EF4-FFF2-40B4-BE49-F238E27FC236}">
                <a16:creationId xmlns:a16="http://schemas.microsoft.com/office/drawing/2014/main" id="{DEB50364-9F8D-8747-ADAA-AC8AF561D51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06702" y="3110049"/>
            <a:ext cx="1321092" cy="1650996"/>
          </a:xfrm>
          <a:prstGeom prst="rect">
            <a:avLst/>
          </a:prstGeom>
        </p:spPr>
      </p:pic>
      <p:pic>
        <p:nvPicPr>
          <p:cNvPr id="8" name="Picture 7">
            <a:extLst>
              <a:ext uri="{FF2B5EF4-FFF2-40B4-BE49-F238E27FC236}">
                <a16:creationId xmlns:a16="http://schemas.microsoft.com/office/drawing/2014/main" id="{CD9F2E66-1EBE-404A-9E2C-23557344ED2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06701" y="4838700"/>
            <a:ext cx="1321092" cy="1892375"/>
          </a:xfrm>
          <a:prstGeom prst="rect">
            <a:avLst/>
          </a:prstGeom>
        </p:spPr>
      </p:pic>
      <p:pic>
        <p:nvPicPr>
          <p:cNvPr id="10" name="Picture 9">
            <a:extLst>
              <a:ext uri="{FF2B5EF4-FFF2-40B4-BE49-F238E27FC236}">
                <a16:creationId xmlns:a16="http://schemas.microsoft.com/office/drawing/2014/main" id="{A0A7A271-CE31-DD42-B433-7160E0EFC5E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22802" y="4856008"/>
            <a:ext cx="3044016" cy="1875067"/>
          </a:xfrm>
          <a:prstGeom prst="rect">
            <a:avLst/>
          </a:prstGeom>
        </p:spPr>
      </p:pic>
      <p:sp>
        <p:nvSpPr>
          <p:cNvPr id="11" name="Rectangle 10">
            <a:extLst>
              <a:ext uri="{FF2B5EF4-FFF2-40B4-BE49-F238E27FC236}">
                <a16:creationId xmlns:a16="http://schemas.microsoft.com/office/drawing/2014/main" id="{5EA8EC71-54CB-C144-ADB6-54FEE6D9EB95}"/>
              </a:ext>
            </a:extLst>
          </p:cNvPr>
          <p:cNvSpPr/>
          <p:nvPr/>
        </p:nvSpPr>
        <p:spPr>
          <a:xfrm>
            <a:off x="0" y="6581001"/>
            <a:ext cx="3468887" cy="276999"/>
          </a:xfrm>
          <a:prstGeom prst="rect">
            <a:avLst/>
          </a:prstGeom>
        </p:spPr>
        <p:txBody>
          <a:bodyPr wrap="square">
            <a:spAutoFit/>
          </a:bodyPr>
          <a:lstStyle/>
          <a:p>
            <a:r>
              <a:rPr lang="en-US" sz="1200" dirty="0"/>
              <a:t>(Higuera, V. &amp; </a:t>
            </a:r>
            <a:r>
              <a:rPr lang="en-US" sz="1200" dirty="0" err="1"/>
              <a:t>Shoenbureder</a:t>
            </a:r>
            <a:r>
              <a:rPr lang="en-US" sz="1200" dirty="0"/>
              <a:t>, E. , 2019) </a:t>
            </a:r>
            <a:endParaRPr lang="en-AU" sz="1200" dirty="0"/>
          </a:p>
        </p:txBody>
      </p:sp>
      <p:pic>
        <p:nvPicPr>
          <p:cNvPr id="2" name="Picture 1">
            <a:extLst>
              <a:ext uri="{FF2B5EF4-FFF2-40B4-BE49-F238E27FC236}">
                <a16:creationId xmlns:a16="http://schemas.microsoft.com/office/drawing/2014/main" id="{158EDD64-61EE-A748-B609-D152147B4E5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022802" y="3110049"/>
            <a:ext cx="3044016" cy="1650996"/>
          </a:xfrm>
          <a:prstGeom prst="rect">
            <a:avLst/>
          </a:prstGeom>
        </p:spPr>
      </p:pic>
      <p:pic>
        <p:nvPicPr>
          <p:cNvPr id="5" name="Picture 4">
            <a:extLst>
              <a:ext uri="{FF2B5EF4-FFF2-40B4-BE49-F238E27FC236}">
                <a16:creationId xmlns:a16="http://schemas.microsoft.com/office/drawing/2014/main" id="{DCBC58B5-1E99-8345-A91D-FB2140208B1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022802" y="1350864"/>
            <a:ext cx="3044016" cy="1711703"/>
          </a:xfrm>
          <a:prstGeom prst="rect">
            <a:avLst/>
          </a:prstGeom>
        </p:spPr>
      </p:pic>
      <p:pic>
        <p:nvPicPr>
          <p:cNvPr id="7" name="Picture 6">
            <a:extLst>
              <a:ext uri="{FF2B5EF4-FFF2-40B4-BE49-F238E27FC236}">
                <a16:creationId xmlns:a16="http://schemas.microsoft.com/office/drawing/2014/main" id="{DC3732B8-850A-E340-ACF7-54270517C69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572000" y="2142299"/>
            <a:ext cx="1379324" cy="920268"/>
          </a:xfrm>
          <a:prstGeom prst="rect">
            <a:avLst/>
          </a:prstGeom>
        </p:spPr>
      </p:pic>
    </p:spTree>
    <p:extLst>
      <p:ext uri="{BB962C8B-B14F-4D97-AF65-F5344CB8AC3E}">
        <p14:creationId xmlns:p14="http://schemas.microsoft.com/office/powerpoint/2010/main" val="417596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E1C7493-F029-1B46-9EAF-00BC49FEE68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4571980" cy="3428990"/>
          </a:xfrm>
          <a:prstGeom prst="rect">
            <a:avLst/>
          </a:prstGeom>
        </p:spPr>
      </p:pic>
      <p:pic>
        <p:nvPicPr>
          <p:cNvPr id="4" name="Picture 3">
            <a:extLst>
              <a:ext uri="{FF2B5EF4-FFF2-40B4-BE49-F238E27FC236}">
                <a16:creationId xmlns:a16="http://schemas.microsoft.com/office/drawing/2014/main" id="{20BC2D81-E2D7-214B-9F75-A9C38ACE4C9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2"/>
          <a:stretch/>
        </p:blipFill>
        <p:spPr>
          <a:xfrm>
            <a:off x="4572000" y="10"/>
            <a:ext cx="4572000" cy="3428990"/>
          </a:xfrm>
          <a:prstGeom prst="rect">
            <a:avLst/>
          </a:prstGeom>
        </p:spPr>
      </p:pic>
      <p:pic>
        <p:nvPicPr>
          <p:cNvPr id="13" name="Picture 12">
            <a:extLst>
              <a:ext uri="{FF2B5EF4-FFF2-40B4-BE49-F238E27FC236}">
                <a16:creationId xmlns:a16="http://schemas.microsoft.com/office/drawing/2014/main" id="{AE6EC952-A704-FC4B-A2E4-C29EBD04E2E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0" y="3429000"/>
            <a:ext cx="4571980" cy="3429000"/>
          </a:xfrm>
          <a:prstGeom prst="rect">
            <a:avLst/>
          </a:prstGeom>
        </p:spPr>
      </p:pic>
      <p:pic>
        <p:nvPicPr>
          <p:cNvPr id="2" name="Picture 1">
            <a:extLst>
              <a:ext uri="{FF2B5EF4-FFF2-40B4-BE49-F238E27FC236}">
                <a16:creationId xmlns:a16="http://schemas.microsoft.com/office/drawing/2014/main" id="{95417C34-90D7-7A4E-A6B3-988574B36CB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572000" y="3429000"/>
            <a:ext cx="4572000" cy="3429000"/>
          </a:xfrm>
          <a:prstGeom prst="rect">
            <a:avLst/>
          </a:prstGeom>
        </p:spPr>
      </p:pic>
      <p:sp>
        <p:nvSpPr>
          <p:cNvPr id="19" name="Rectangle 18">
            <a:extLst>
              <a:ext uri="{FF2B5EF4-FFF2-40B4-BE49-F238E27FC236}">
                <a16:creationId xmlns:a16="http://schemas.microsoft.com/office/drawing/2014/main" id="{B497CCB5-5FC2-473C-AFCC-2430CEF1DF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885915" y="2164437"/>
            <a:ext cx="3372170" cy="252912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ame 20">
            <a:extLst>
              <a:ext uri="{FF2B5EF4-FFF2-40B4-BE49-F238E27FC236}">
                <a16:creationId xmlns:a16="http://schemas.microsoft.com/office/drawing/2014/main" id="{599C8C75-BFDF-44E7-A028-EEB5EDD58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447277" y="1835459"/>
            <a:ext cx="4249446" cy="3187083"/>
          </a:xfrm>
          <a:prstGeom prst="frame">
            <a:avLst>
              <a:gd name="adj1" fmla="val 1195"/>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itle 2">
            <a:extLst>
              <a:ext uri="{FF2B5EF4-FFF2-40B4-BE49-F238E27FC236}">
                <a16:creationId xmlns:a16="http://schemas.microsoft.com/office/drawing/2014/main" id="{E3F199F1-9C60-BB48-9562-53A4FCD6E9F8}"/>
              </a:ext>
            </a:extLst>
          </p:cNvPr>
          <p:cNvSpPr>
            <a:spLocks noGrp="1"/>
          </p:cNvSpPr>
          <p:nvPr>
            <p:ph type="title"/>
          </p:nvPr>
        </p:nvSpPr>
        <p:spPr>
          <a:xfrm>
            <a:off x="3215144" y="2626066"/>
            <a:ext cx="2713713" cy="1345720"/>
          </a:xfrm>
          <a:noFill/>
        </p:spPr>
        <p:txBody>
          <a:bodyPr vert="horz" lIns="91440" tIns="45720" rIns="91440" bIns="45720" rtlCol="0" anchor="ctr">
            <a:normAutofit/>
          </a:bodyPr>
          <a:lstStyle/>
          <a:p>
            <a:pPr algn="ctr" defTabSz="914400"/>
            <a:r>
              <a:rPr lang="en-US" sz="2400" kern="1200" dirty="0">
                <a:solidFill>
                  <a:schemeClr val="tx2"/>
                </a:solidFill>
                <a:latin typeface="+mj-lt"/>
                <a:ea typeface="+mj-ea"/>
                <a:cs typeface="+mj-cs"/>
              </a:rPr>
              <a:t>Examples </a:t>
            </a:r>
            <a:br>
              <a:rPr lang="en-US" sz="2400" kern="1200" dirty="0">
                <a:solidFill>
                  <a:schemeClr val="tx2"/>
                </a:solidFill>
                <a:latin typeface="+mj-lt"/>
                <a:ea typeface="+mj-ea"/>
                <a:cs typeface="+mj-cs"/>
              </a:rPr>
            </a:br>
            <a:r>
              <a:rPr lang="en-US" sz="2400" kern="1200" dirty="0">
                <a:solidFill>
                  <a:schemeClr val="tx2"/>
                </a:solidFill>
                <a:latin typeface="+mj-lt"/>
                <a:ea typeface="+mj-ea"/>
                <a:cs typeface="+mj-cs"/>
              </a:rPr>
              <a:t>in </a:t>
            </a:r>
            <a:r>
              <a:rPr lang="en-US" sz="2400" dirty="0">
                <a:solidFill>
                  <a:schemeClr val="tx2"/>
                </a:solidFill>
                <a:latin typeface="+mj-lt"/>
                <a:cs typeface="+mj-cs"/>
              </a:rPr>
              <a:t>Manly </a:t>
            </a:r>
            <a:br>
              <a:rPr lang="en-US" sz="2400" dirty="0">
                <a:solidFill>
                  <a:schemeClr val="tx2"/>
                </a:solidFill>
                <a:latin typeface="+mj-lt"/>
                <a:cs typeface="+mj-cs"/>
              </a:rPr>
            </a:br>
            <a:r>
              <a:rPr lang="en-US" sz="2400" kern="1200" dirty="0">
                <a:solidFill>
                  <a:schemeClr val="tx2"/>
                </a:solidFill>
                <a:latin typeface="+mj-lt"/>
                <a:ea typeface="+mj-ea"/>
                <a:cs typeface="+mj-cs"/>
              </a:rPr>
              <a:t>Summer vs Winter</a:t>
            </a:r>
          </a:p>
        </p:txBody>
      </p:sp>
      <p:pic>
        <p:nvPicPr>
          <p:cNvPr id="17" name="Picture 16">
            <a:extLst>
              <a:ext uri="{FF2B5EF4-FFF2-40B4-BE49-F238E27FC236}">
                <a16:creationId xmlns:a16="http://schemas.microsoft.com/office/drawing/2014/main" id="{43A16B77-D815-384D-B073-BF572A76492E}"/>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9" y="191881"/>
            <a:ext cx="2375452" cy="646330"/>
          </a:xfrm>
          <a:prstGeom prst="rect">
            <a:avLst/>
          </a:prstGeom>
        </p:spPr>
      </p:pic>
    </p:spTree>
    <p:extLst>
      <p:ext uri="{BB962C8B-B14F-4D97-AF65-F5344CB8AC3E}">
        <p14:creationId xmlns:p14="http://schemas.microsoft.com/office/powerpoint/2010/main" val="104084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8ABA7328-0CBA-CA45-837E-ECA0504B2999}"/>
              </a:ext>
            </a:extLst>
          </p:cNvPr>
          <p:cNvPicPr>
            <a:picLocks noChangeAspect="1"/>
          </p:cNvPicPr>
          <p:nvPr/>
        </p:nvPicPr>
        <p:blipFill rotWithShape="1">
          <a:blip r:embed="rId3" cstate="email">
            <a:alphaModFix amt="50000"/>
            <a:extLst>
              <a:ext uri="{28A0092B-C50C-407E-A947-70E740481C1C}">
                <a14:useLocalDpi xmlns:a14="http://schemas.microsoft.com/office/drawing/2010/main"/>
              </a:ext>
            </a:extLst>
          </a:blip>
          <a:srcRect/>
          <a:stretch/>
        </p:blipFill>
        <p:spPr>
          <a:xfrm>
            <a:off x="20" y="1"/>
            <a:ext cx="9143980" cy="6857999"/>
          </a:xfrm>
          <a:prstGeom prst="rect">
            <a:avLst/>
          </a:prstGeom>
        </p:spPr>
      </p:pic>
      <p:sp>
        <p:nvSpPr>
          <p:cNvPr id="3" name="Title 2">
            <a:extLst>
              <a:ext uri="{FF2B5EF4-FFF2-40B4-BE49-F238E27FC236}">
                <a16:creationId xmlns:a16="http://schemas.microsoft.com/office/drawing/2014/main" id="{2E874214-7C51-4697-A676-BA7B9F1CB201}"/>
              </a:ext>
            </a:extLst>
          </p:cNvPr>
          <p:cNvSpPr>
            <a:spLocks noGrp="1"/>
          </p:cNvSpPr>
          <p:nvPr>
            <p:ph type="title"/>
          </p:nvPr>
        </p:nvSpPr>
        <p:spPr>
          <a:xfrm>
            <a:off x="628650" y="1122362"/>
            <a:ext cx="7886700" cy="994673"/>
          </a:xfrm>
        </p:spPr>
        <p:txBody>
          <a:bodyPr vert="horz" lIns="91440" tIns="45720" rIns="91440" bIns="45720" rtlCol="0" anchor="b">
            <a:normAutofit/>
          </a:bodyPr>
          <a:lstStyle/>
          <a:p>
            <a:pPr algn="ctr" defTabSz="914400"/>
            <a:r>
              <a:rPr lang="en-US" sz="3800" dirty="0">
                <a:solidFill>
                  <a:srgbClr val="FFFFFF"/>
                </a:solidFill>
                <a:latin typeface="+mj-lt"/>
                <a:cs typeface="+mj-cs"/>
              </a:rPr>
              <a:t>Activity 2.4</a:t>
            </a:r>
          </a:p>
        </p:txBody>
      </p:sp>
      <p:sp>
        <p:nvSpPr>
          <p:cNvPr id="4" name="Text Placeholder 3">
            <a:extLst>
              <a:ext uri="{FF2B5EF4-FFF2-40B4-BE49-F238E27FC236}">
                <a16:creationId xmlns:a16="http://schemas.microsoft.com/office/drawing/2014/main" id="{CCDF3DF3-A696-47C0-A187-45926CBA8A80}"/>
              </a:ext>
            </a:extLst>
          </p:cNvPr>
          <p:cNvSpPr>
            <a:spLocks noGrp="1"/>
          </p:cNvSpPr>
          <p:nvPr>
            <p:ph type="body" sz="quarter" idx="10"/>
          </p:nvPr>
        </p:nvSpPr>
        <p:spPr>
          <a:xfrm>
            <a:off x="708163" y="2401186"/>
            <a:ext cx="7886700" cy="1098395"/>
          </a:xfrm>
        </p:spPr>
        <p:txBody>
          <a:bodyPr vert="horz" lIns="91440" tIns="45720" rIns="91440" bIns="45720" rtlCol="0">
            <a:normAutofit/>
          </a:bodyPr>
          <a:lstStyle/>
          <a:p>
            <a:pPr marL="0" indent="0" algn="ctr" defTabSz="914400">
              <a:spcBef>
                <a:spcPts val="1000"/>
              </a:spcBef>
              <a:buNone/>
            </a:pPr>
            <a:r>
              <a:rPr lang="en-US" sz="2600" dirty="0">
                <a:solidFill>
                  <a:srgbClr val="FFFFFF"/>
                </a:solidFill>
                <a:latin typeface="+mn-lt"/>
                <a:cs typeface="+mn-cs"/>
              </a:rPr>
              <a:t>Research demographics of two chosen suburbs in Sydney. How might their needs differ?</a:t>
            </a:r>
          </a:p>
          <a:p>
            <a:pPr marL="0" indent="0" algn="ctr" defTabSz="914400">
              <a:spcBef>
                <a:spcPts val="1000"/>
              </a:spcBef>
              <a:buNone/>
            </a:pPr>
            <a:endParaRPr lang="en-US" sz="2600" dirty="0">
              <a:solidFill>
                <a:srgbClr val="FFFFFF"/>
              </a:solidFill>
              <a:latin typeface="+mn-lt"/>
              <a:cs typeface="+mn-cs"/>
            </a:endParaRPr>
          </a:p>
          <a:p>
            <a:pPr marL="0" indent="0" algn="ctr" defTabSz="914400">
              <a:spcBef>
                <a:spcPts val="1000"/>
              </a:spcBef>
              <a:buNone/>
            </a:pPr>
            <a:endParaRPr lang="en-US" sz="2600" dirty="0">
              <a:solidFill>
                <a:srgbClr val="FFFFFF"/>
              </a:solidFill>
              <a:latin typeface="+mn-lt"/>
              <a:cs typeface="+mn-cs"/>
            </a:endParaRPr>
          </a:p>
          <a:p>
            <a:pPr marL="0" indent="0" algn="ctr" defTabSz="914400">
              <a:spcBef>
                <a:spcPts val="1000"/>
              </a:spcBef>
              <a:buNone/>
            </a:pPr>
            <a:endParaRPr lang="en-US" sz="2600" dirty="0">
              <a:solidFill>
                <a:srgbClr val="FFFFFF"/>
              </a:solidFill>
              <a:latin typeface="+mn-lt"/>
              <a:cs typeface="+mn-cs"/>
            </a:endParaRPr>
          </a:p>
          <a:p>
            <a:pPr marL="0" indent="0" algn="ctr" defTabSz="914400">
              <a:spcBef>
                <a:spcPts val="1000"/>
              </a:spcBef>
              <a:buNone/>
            </a:pPr>
            <a:endParaRPr lang="en-US" sz="2600" dirty="0">
              <a:solidFill>
                <a:srgbClr val="FFFFFF"/>
              </a:solidFill>
              <a:latin typeface="+mn-lt"/>
              <a:cs typeface="+mn-cs"/>
            </a:endParaRPr>
          </a:p>
        </p:txBody>
      </p:sp>
      <p:pic>
        <p:nvPicPr>
          <p:cNvPr id="9" name="Picture 8">
            <a:extLst>
              <a:ext uri="{FF2B5EF4-FFF2-40B4-BE49-F238E27FC236}">
                <a16:creationId xmlns:a16="http://schemas.microsoft.com/office/drawing/2014/main" id="{34B5D954-D572-C543-B170-B3A1B3823A5E}"/>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9" y="191881"/>
            <a:ext cx="2375452" cy="646330"/>
          </a:xfrm>
          <a:prstGeom prst="rect">
            <a:avLst/>
          </a:prstGeom>
        </p:spPr>
      </p:pic>
      <p:sp>
        <p:nvSpPr>
          <p:cNvPr id="6" name="TextBox 5">
            <a:extLst>
              <a:ext uri="{FF2B5EF4-FFF2-40B4-BE49-F238E27FC236}">
                <a16:creationId xmlns:a16="http://schemas.microsoft.com/office/drawing/2014/main" id="{264CDE62-754C-5D43-BC87-9F1D137C7FBE}"/>
              </a:ext>
            </a:extLst>
          </p:cNvPr>
          <p:cNvSpPr txBox="1"/>
          <p:nvPr/>
        </p:nvSpPr>
        <p:spPr>
          <a:xfrm>
            <a:off x="3269973" y="3239396"/>
            <a:ext cx="2763079" cy="1826141"/>
          </a:xfrm>
          <a:prstGeom prst="rect">
            <a:avLst/>
          </a:prstGeom>
          <a:solidFill>
            <a:schemeClr val="bg1">
              <a:alpha val="44000"/>
            </a:schemeClr>
          </a:solidFill>
        </p:spPr>
        <p:txBody>
          <a:bodyPr wrap="square" rtlCol="0">
            <a:spAutoFit/>
          </a:bodyPr>
          <a:lstStyle/>
          <a:p>
            <a:pPr algn="ctr">
              <a:spcBef>
                <a:spcPts val="1000"/>
              </a:spcBef>
            </a:pPr>
            <a:r>
              <a:rPr lang="en-US" dirty="0">
                <a:solidFill>
                  <a:srgbClr val="FFFFFF"/>
                </a:solidFill>
              </a:rPr>
              <a:t>Post your findings to the </a:t>
            </a:r>
            <a:r>
              <a:rPr lang="en-US" dirty="0" err="1">
                <a:solidFill>
                  <a:srgbClr val="FFFFFF"/>
                </a:solidFill>
              </a:rPr>
              <a:t>padlet</a:t>
            </a:r>
            <a:endParaRPr lang="en-US" dirty="0">
              <a:solidFill>
                <a:srgbClr val="FFFFFF"/>
              </a:solidFill>
            </a:endParaRPr>
          </a:p>
          <a:p>
            <a:pPr algn="ctr">
              <a:spcBef>
                <a:spcPts val="1000"/>
              </a:spcBef>
            </a:pPr>
            <a:r>
              <a:rPr lang="en-US" dirty="0">
                <a:solidFill>
                  <a:srgbClr val="FFFFFF"/>
                </a:solidFill>
              </a:rPr>
              <a:t>Password HOS303A</a:t>
            </a:r>
          </a:p>
          <a:p>
            <a:pPr algn="ctr">
              <a:spcBef>
                <a:spcPts val="1000"/>
              </a:spcBef>
            </a:pPr>
            <a:r>
              <a:rPr lang="en-US" sz="1200" dirty="0">
                <a:solidFill>
                  <a:srgbClr val="FFFFFF"/>
                </a:solidFill>
                <a:hlinkClick r:id="rId6"/>
              </a:rPr>
              <a:t>https://icms.padlet.org/nassima_kennedy1/ga5c9n7z5lep115c</a:t>
            </a:r>
            <a:endParaRPr lang="en-US" sz="1200" dirty="0">
              <a:solidFill>
                <a:srgbClr val="FFFFFF"/>
              </a:solidFill>
            </a:endParaRPr>
          </a:p>
          <a:p>
            <a:endParaRPr lang="en-AU" dirty="0"/>
          </a:p>
        </p:txBody>
      </p:sp>
    </p:spTree>
    <p:extLst>
      <p:ext uri="{BB962C8B-B14F-4D97-AF65-F5344CB8AC3E}">
        <p14:creationId xmlns:p14="http://schemas.microsoft.com/office/powerpoint/2010/main" val="2596946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F199F1-9C60-BB48-9562-53A4FCD6E9F8}"/>
              </a:ext>
            </a:extLst>
          </p:cNvPr>
          <p:cNvSpPr>
            <a:spLocks noGrp="1"/>
          </p:cNvSpPr>
          <p:nvPr>
            <p:ph type="title"/>
          </p:nvPr>
        </p:nvSpPr>
        <p:spPr>
          <a:xfrm>
            <a:off x="208722" y="118683"/>
            <a:ext cx="6902681" cy="1325563"/>
          </a:xfrm>
        </p:spPr>
        <p:txBody>
          <a:bodyPr>
            <a:normAutofit/>
          </a:bodyPr>
          <a:lstStyle/>
          <a:p>
            <a:r>
              <a:rPr lang="en-AU" sz="3200" dirty="0">
                <a:solidFill>
                  <a:schemeClr val="tx2"/>
                </a:solidFill>
              </a:rPr>
              <a:t>Example: Chica Bonita</a:t>
            </a:r>
            <a:br>
              <a:rPr lang="en-AU" sz="3200" dirty="0">
                <a:solidFill>
                  <a:schemeClr val="tx2"/>
                </a:solidFill>
              </a:rPr>
            </a:br>
            <a:r>
              <a:rPr lang="en-AU" sz="3200" dirty="0">
                <a:solidFill>
                  <a:schemeClr val="tx2"/>
                </a:solidFill>
              </a:rPr>
              <a:t>Manly and CBD</a:t>
            </a:r>
          </a:p>
        </p:txBody>
      </p:sp>
      <p:pic>
        <p:nvPicPr>
          <p:cNvPr id="5" name="Picture 4">
            <a:extLst>
              <a:ext uri="{FF2B5EF4-FFF2-40B4-BE49-F238E27FC236}">
                <a16:creationId xmlns:a16="http://schemas.microsoft.com/office/drawing/2014/main" id="{45CC8800-4BED-BB48-8491-D9F20E165F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 y="1690689"/>
            <a:ext cx="3961042" cy="2641984"/>
          </a:xfrm>
          <a:prstGeom prst="rect">
            <a:avLst/>
          </a:prstGeom>
        </p:spPr>
      </p:pic>
      <p:sp>
        <p:nvSpPr>
          <p:cNvPr id="6" name="TextBox 5">
            <a:extLst>
              <a:ext uri="{FF2B5EF4-FFF2-40B4-BE49-F238E27FC236}">
                <a16:creationId xmlns:a16="http://schemas.microsoft.com/office/drawing/2014/main" id="{4EA2CB1A-FC46-3E4B-9E0D-D651404B836F}"/>
              </a:ext>
            </a:extLst>
          </p:cNvPr>
          <p:cNvSpPr txBox="1"/>
          <p:nvPr/>
        </p:nvSpPr>
        <p:spPr>
          <a:xfrm>
            <a:off x="457200" y="3963341"/>
            <a:ext cx="3647661" cy="369332"/>
          </a:xfrm>
          <a:prstGeom prst="rect">
            <a:avLst/>
          </a:prstGeom>
          <a:noFill/>
        </p:spPr>
        <p:txBody>
          <a:bodyPr wrap="square" rtlCol="0">
            <a:spAutoFit/>
          </a:bodyPr>
          <a:lstStyle/>
          <a:p>
            <a:r>
              <a:rPr lang="en-AU" dirty="0">
                <a:solidFill>
                  <a:schemeClr val="bg1"/>
                </a:solidFill>
              </a:rPr>
              <a:t>Chica Bonita, Manly at night</a:t>
            </a:r>
          </a:p>
        </p:txBody>
      </p:sp>
      <p:pic>
        <p:nvPicPr>
          <p:cNvPr id="7" name="Picture 6">
            <a:extLst>
              <a:ext uri="{FF2B5EF4-FFF2-40B4-BE49-F238E27FC236}">
                <a16:creationId xmlns:a16="http://schemas.microsoft.com/office/drawing/2014/main" id="{D6D280F1-90E8-A14A-BD4B-AD4CE2D1E9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200" y="4428710"/>
            <a:ext cx="3961042" cy="2310607"/>
          </a:xfrm>
          <a:prstGeom prst="rect">
            <a:avLst/>
          </a:prstGeom>
        </p:spPr>
      </p:pic>
      <p:sp>
        <p:nvSpPr>
          <p:cNvPr id="8" name="TextBox 7">
            <a:extLst>
              <a:ext uri="{FF2B5EF4-FFF2-40B4-BE49-F238E27FC236}">
                <a16:creationId xmlns:a16="http://schemas.microsoft.com/office/drawing/2014/main" id="{80E7340B-4C14-A544-8F26-AC577665909C}"/>
              </a:ext>
            </a:extLst>
          </p:cNvPr>
          <p:cNvSpPr txBox="1"/>
          <p:nvPr/>
        </p:nvSpPr>
        <p:spPr>
          <a:xfrm>
            <a:off x="457200" y="4428710"/>
            <a:ext cx="3647661" cy="369332"/>
          </a:xfrm>
          <a:prstGeom prst="rect">
            <a:avLst/>
          </a:prstGeom>
          <a:noFill/>
        </p:spPr>
        <p:txBody>
          <a:bodyPr wrap="square" rtlCol="0">
            <a:spAutoFit/>
          </a:bodyPr>
          <a:lstStyle/>
          <a:p>
            <a:r>
              <a:rPr lang="en-AU" dirty="0">
                <a:solidFill>
                  <a:schemeClr val="bg1"/>
                </a:solidFill>
              </a:rPr>
              <a:t>Chica Bonita, Manly daytime</a:t>
            </a:r>
          </a:p>
        </p:txBody>
      </p:sp>
      <p:grpSp>
        <p:nvGrpSpPr>
          <p:cNvPr id="11" name="Group 10">
            <a:extLst>
              <a:ext uri="{FF2B5EF4-FFF2-40B4-BE49-F238E27FC236}">
                <a16:creationId xmlns:a16="http://schemas.microsoft.com/office/drawing/2014/main" id="{BAD59414-F43E-2F40-ABA0-FAA38272E885}"/>
              </a:ext>
            </a:extLst>
          </p:cNvPr>
          <p:cNvGrpSpPr/>
          <p:nvPr/>
        </p:nvGrpSpPr>
        <p:grpSpPr>
          <a:xfrm>
            <a:off x="4830419" y="1002861"/>
            <a:ext cx="4104859" cy="3078644"/>
            <a:chOff x="4581941" y="1690689"/>
            <a:chExt cx="4104859" cy="3078644"/>
          </a:xfrm>
        </p:grpSpPr>
        <p:pic>
          <p:nvPicPr>
            <p:cNvPr id="9" name="Picture 8">
              <a:extLst>
                <a:ext uri="{FF2B5EF4-FFF2-40B4-BE49-F238E27FC236}">
                  <a16:creationId xmlns:a16="http://schemas.microsoft.com/office/drawing/2014/main" id="{51DB48BA-6E17-8245-A516-4EA84668303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81941" y="1690689"/>
              <a:ext cx="4104859" cy="3078644"/>
            </a:xfrm>
            <a:prstGeom prst="rect">
              <a:avLst/>
            </a:prstGeom>
          </p:spPr>
        </p:pic>
        <p:sp>
          <p:nvSpPr>
            <p:cNvPr id="10" name="TextBox 9">
              <a:extLst>
                <a:ext uri="{FF2B5EF4-FFF2-40B4-BE49-F238E27FC236}">
                  <a16:creationId xmlns:a16="http://schemas.microsoft.com/office/drawing/2014/main" id="{327CD5DF-041A-C446-8DB4-FA0DA72EA6C5}"/>
                </a:ext>
              </a:extLst>
            </p:cNvPr>
            <p:cNvSpPr txBox="1"/>
            <p:nvPr/>
          </p:nvSpPr>
          <p:spPr>
            <a:xfrm>
              <a:off x="4581941" y="1819802"/>
              <a:ext cx="3647661" cy="369332"/>
            </a:xfrm>
            <a:prstGeom prst="rect">
              <a:avLst/>
            </a:prstGeom>
            <a:noFill/>
          </p:spPr>
          <p:txBody>
            <a:bodyPr wrap="square" rtlCol="0">
              <a:spAutoFit/>
            </a:bodyPr>
            <a:lstStyle/>
            <a:p>
              <a:r>
                <a:rPr lang="en-AU" dirty="0"/>
                <a:t>Chica Bonita, CBD</a:t>
              </a:r>
            </a:p>
          </p:txBody>
        </p:sp>
      </p:grpSp>
      <p:sp>
        <p:nvSpPr>
          <p:cNvPr id="12" name="TextBox 11">
            <a:extLst>
              <a:ext uri="{FF2B5EF4-FFF2-40B4-BE49-F238E27FC236}">
                <a16:creationId xmlns:a16="http://schemas.microsoft.com/office/drawing/2014/main" id="{74169A02-58CA-494E-B662-4A254C4417E2}"/>
              </a:ext>
            </a:extLst>
          </p:cNvPr>
          <p:cNvSpPr txBox="1"/>
          <p:nvPr/>
        </p:nvSpPr>
        <p:spPr>
          <a:xfrm>
            <a:off x="4335094" y="3995678"/>
            <a:ext cx="4873319" cy="2862322"/>
          </a:xfrm>
          <a:prstGeom prst="rect">
            <a:avLst/>
          </a:prstGeom>
          <a:noFill/>
        </p:spPr>
        <p:txBody>
          <a:bodyPr wrap="square" rtlCol="0">
            <a:spAutoFit/>
          </a:bodyPr>
          <a:lstStyle/>
          <a:p>
            <a:pPr marL="285750" indent="-285750">
              <a:buFont typeface="Arial" panose="020B0604020202020204" pitchFamily="34" charset="0"/>
              <a:buChar char="•"/>
            </a:pPr>
            <a:r>
              <a:rPr lang="en-AU" sz="2000" dirty="0"/>
              <a:t>Menus differ from lighter dishes at lunch time in Manly to suit the different crowds and service periods.</a:t>
            </a:r>
          </a:p>
          <a:p>
            <a:endParaRPr lang="en-AU" sz="2000" dirty="0"/>
          </a:p>
          <a:p>
            <a:pPr marL="285750" indent="-285750">
              <a:buFont typeface="Arial" panose="020B0604020202020204" pitchFamily="34" charset="0"/>
              <a:buChar char="•"/>
            </a:pPr>
            <a:r>
              <a:rPr lang="en-AU" sz="2000" dirty="0"/>
              <a:t>Décor and uniforms are more formal in the CBD</a:t>
            </a:r>
          </a:p>
          <a:p>
            <a:endParaRPr lang="en-AU" sz="2000" dirty="0"/>
          </a:p>
          <a:p>
            <a:pPr marL="285750" indent="-285750">
              <a:buFont typeface="Arial" panose="020B0604020202020204" pitchFamily="34" charset="0"/>
              <a:buChar char="•"/>
            </a:pPr>
            <a:r>
              <a:rPr lang="en-AU" sz="2000" dirty="0"/>
              <a:t>Menus tailored to different demographics</a:t>
            </a:r>
          </a:p>
        </p:txBody>
      </p:sp>
    </p:spTree>
    <p:extLst>
      <p:ext uri="{BB962C8B-B14F-4D97-AF65-F5344CB8AC3E}">
        <p14:creationId xmlns:p14="http://schemas.microsoft.com/office/powerpoint/2010/main" val="2250409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0B9F1E-ABC0-B747-865C-2F865333007C}"/>
              </a:ext>
            </a:extLst>
          </p:cNvPr>
          <p:cNvSpPr>
            <a:spLocks noGrp="1"/>
          </p:cNvSpPr>
          <p:nvPr>
            <p:ph type="title"/>
          </p:nvPr>
        </p:nvSpPr>
        <p:spPr>
          <a:xfrm>
            <a:off x="121753" y="68578"/>
            <a:ext cx="6902681" cy="1325563"/>
          </a:xfrm>
        </p:spPr>
        <p:txBody>
          <a:bodyPr/>
          <a:lstStyle/>
          <a:p>
            <a:r>
              <a:rPr lang="en-AU" dirty="0">
                <a:solidFill>
                  <a:schemeClr val="tx2"/>
                </a:solidFill>
              </a:rPr>
              <a:t>Jose Pizzaro, London</a:t>
            </a:r>
            <a:br>
              <a:rPr lang="en-AU" dirty="0"/>
            </a:br>
            <a:r>
              <a:rPr lang="en-AU" sz="2500" dirty="0"/>
              <a:t>Multi Concept- 2 venues on the same street</a:t>
            </a:r>
            <a:br>
              <a:rPr lang="en-AU" sz="2500" dirty="0"/>
            </a:br>
            <a:r>
              <a:rPr lang="en-AU" sz="2500" dirty="0"/>
              <a:t>Differences in design and menus</a:t>
            </a:r>
          </a:p>
        </p:txBody>
      </p:sp>
      <p:pic>
        <p:nvPicPr>
          <p:cNvPr id="5" name="Picture 4">
            <a:extLst>
              <a:ext uri="{FF2B5EF4-FFF2-40B4-BE49-F238E27FC236}">
                <a16:creationId xmlns:a16="http://schemas.microsoft.com/office/drawing/2014/main" id="{F216A26A-D943-F94C-AB8B-63763B8951C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6559" y="4422876"/>
            <a:ext cx="1972641" cy="1477577"/>
          </a:xfrm>
          <a:prstGeom prst="rect">
            <a:avLst/>
          </a:prstGeom>
        </p:spPr>
      </p:pic>
      <p:grpSp>
        <p:nvGrpSpPr>
          <p:cNvPr id="11" name="Group 10">
            <a:extLst>
              <a:ext uri="{FF2B5EF4-FFF2-40B4-BE49-F238E27FC236}">
                <a16:creationId xmlns:a16="http://schemas.microsoft.com/office/drawing/2014/main" id="{5B367BDA-BC21-4E43-AEE7-D50F36DAD3E4}"/>
              </a:ext>
            </a:extLst>
          </p:cNvPr>
          <p:cNvGrpSpPr/>
          <p:nvPr/>
        </p:nvGrpSpPr>
        <p:grpSpPr>
          <a:xfrm>
            <a:off x="4097129" y="1472028"/>
            <a:ext cx="4572000" cy="2571750"/>
            <a:chOff x="2486990" y="1472028"/>
            <a:chExt cx="4572000" cy="2571750"/>
          </a:xfrm>
        </p:grpSpPr>
        <p:pic>
          <p:nvPicPr>
            <p:cNvPr id="6" name="Picture 5">
              <a:extLst>
                <a:ext uri="{FF2B5EF4-FFF2-40B4-BE49-F238E27FC236}">
                  <a16:creationId xmlns:a16="http://schemas.microsoft.com/office/drawing/2014/main" id="{FF078CA7-3311-8D41-8519-A5027BDA1F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86990" y="1472028"/>
              <a:ext cx="4572000" cy="2571750"/>
            </a:xfrm>
            <a:prstGeom prst="rect">
              <a:avLst/>
            </a:prstGeom>
          </p:spPr>
        </p:pic>
        <p:sp>
          <p:nvSpPr>
            <p:cNvPr id="8" name="TextBox 7">
              <a:extLst>
                <a:ext uri="{FF2B5EF4-FFF2-40B4-BE49-F238E27FC236}">
                  <a16:creationId xmlns:a16="http://schemas.microsoft.com/office/drawing/2014/main" id="{473D92D7-7AE9-0F4A-9881-E1536BED5A03}"/>
                </a:ext>
              </a:extLst>
            </p:cNvPr>
            <p:cNvSpPr txBox="1"/>
            <p:nvPr/>
          </p:nvSpPr>
          <p:spPr>
            <a:xfrm>
              <a:off x="2543863" y="1487206"/>
              <a:ext cx="2607917" cy="369332"/>
            </a:xfrm>
            <a:prstGeom prst="rect">
              <a:avLst/>
            </a:prstGeom>
            <a:noFill/>
          </p:spPr>
          <p:txBody>
            <a:bodyPr wrap="square" rtlCol="0">
              <a:spAutoFit/>
            </a:bodyPr>
            <a:lstStyle/>
            <a:p>
              <a:r>
                <a:rPr lang="en-AU" dirty="0">
                  <a:solidFill>
                    <a:schemeClr val="bg1"/>
                  </a:solidFill>
                </a:rPr>
                <a:t>Pizarro Restaurant</a:t>
              </a:r>
            </a:p>
          </p:txBody>
        </p:sp>
      </p:grpSp>
      <p:grpSp>
        <p:nvGrpSpPr>
          <p:cNvPr id="10" name="Group 9">
            <a:extLst>
              <a:ext uri="{FF2B5EF4-FFF2-40B4-BE49-F238E27FC236}">
                <a16:creationId xmlns:a16="http://schemas.microsoft.com/office/drawing/2014/main" id="{7917C5B5-0E05-B24D-AEA2-566D0C6E5388}"/>
              </a:ext>
            </a:extLst>
          </p:cNvPr>
          <p:cNvGrpSpPr/>
          <p:nvPr/>
        </p:nvGrpSpPr>
        <p:grpSpPr>
          <a:xfrm>
            <a:off x="5340014" y="4106053"/>
            <a:ext cx="3368843" cy="2559838"/>
            <a:chOff x="4746456" y="3561562"/>
            <a:chExt cx="3368843" cy="2559838"/>
          </a:xfrm>
        </p:grpSpPr>
        <p:pic>
          <p:nvPicPr>
            <p:cNvPr id="9" name="Picture 8">
              <a:extLst>
                <a:ext uri="{FF2B5EF4-FFF2-40B4-BE49-F238E27FC236}">
                  <a16:creationId xmlns:a16="http://schemas.microsoft.com/office/drawing/2014/main" id="{96CAB5FB-97BC-9B49-A5D5-3E32C269DD1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46456" y="3561562"/>
              <a:ext cx="3368843" cy="2559838"/>
            </a:xfrm>
            <a:prstGeom prst="rect">
              <a:avLst/>
            </a:prstGeom>
          </p:spPr>
        </p:pic>
        <p:sp>
          <p:nvSpPr>
            <p:cNvPr id="7" name="TextBox 6">
              <a:extLst>
                <a:ext uri="{FF2B5EF4-FFF2-40B4-BE49-F238E27FC236}">
                  <a16:creationId xmlns:a16="http://schemas.microsoft.com/office/drawing/2014/main" id="{F60608FD-9D01-1441-8CDC-E0C659F4B954}"/>
                </a:ext>
              </a:extLst>
            </p:cNvPr>
            <p:cNvSpPr txBox="1"/>
            <p:nvPr/>
          </p:nvSpPr>
          <p:spPr>
            <a:xfrm>
              <a:off x="5444556" y="5748802"/>
              <a:ext cx="1972641" cy="369332"/>
            </a:xfrm>
            <a:prstGeom prst="rect">
              <a:avLst/>
            </a:prstGeom>
            <a:noFill/>
          </p:spPr>
          <p:txBody>
            <a:bodyPr wrap="square" rtlCol="0">
              <a:spAutoFit/>
            </a:bodyPr>
            <a:lstStyle/>
            <a:p>
              <a:r>
                <a:rPr lang="en-AU" dirty="0">
                  <a:solidFill>
                    <a:schemeClr val="bg1"/>
                  </a:solidFill>
                </a:rPr>
                <a:t>José Tapas Bar</a:t>
              </a:r>
            </a:p>
          </p:txBody>
        </p:sp>
      </p:grpSp>
      <p:pic>
        <p:nvPicPr>
          <p:cNvPr id="12" name="Picture 11">
            <a:extLst>
              <a:ext uri="{FF2B5EF4-FFF2-40B4-BE49-F238E27FC236}">
                <a16:creationId xmlns:a16="http://schemas.microsoft.com/office/drawing/2014/main" id="{03A8D8AF-4040-5B43-8CBE-174FEFD887E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41367" y="4184373"/>
            <a:ext cx="2984687" cy="2452035"/>
          </a:xfrm>
          <a:prstGeom prst="rect">
            <a:avLst/>
          </a:prstGeom>
        </p:spPr>
      </p:pic>
      <p:pic>
        <p:nvPicPr>
          <p:cNvPr id="13" name="Picture 12">
            <a:extLst>
              <a:ext uri="{FF2B5EF4-FFF2-40B4-BE49-F238E27FC236}">
                <a16:creationId xmlns:a16="http://schemas.microsoft.com/office/drawing/2014/main" id="{5B29D8E9-0170-3946-87AC-9CF84C8C9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551" y="1472028"/>
            <a:ext cx="4085244" cy="2556572"/>
          </a:xfrm>
          <a:prstGeom prst="rect">
            <a:avLst/>
          </a:prstGeom>
        </p:spPr>
      </p:pic>
      <p:sp>
        <p:nvSpPr>
          <p:cNvPr id="14" name="TextBox 13">
            <a:extLst>
              <a:ext uri="{FF2B5EF4-FFF2-40B4-BE49-F238E27FC236}">
                <a16:creationId xmlns:a16="http://schemas.microsoft.com/office/drawing/2014/main" id="{C65A3E99-9BE8-2E42-9A59-595F4C0A5C11}"/>
              </a:ext>
            </a:extLst>
          </p:cNvPr>
          <p:cNvSpPr txBox="1"/>
          <p:nvPr/>
        </p:nvSpPr>
        <p:spPr>
          <a:xfrm>
            <a:off x="121753" y="1763206"/>
            <a:ext cx="2607917" cy="369332"/>
          </a:xfrm>
          <a:prstGeom prst="rect">
            <a:avLst/>
          </a:prstGeom>
          <a:noFill/>
        </p:spPr>
        <p:txBody>
          <a:bodyPr wrap="square" rtlCol="0">
            <a:spAutoFit/>
          </a:bodyPr>
          <a:lstStyle/>
          <a:p>
            <a:r>
              <a:rPr lang="en-AU" dirty="0">
                <a:solidFill>
                  <a:schemeClr val="bg1"/>
                </a:solidFill>
              </a:rPr>
              <a:t>Pizarro Restaurant</a:t>
            </a:r>
          </a:p>
        </p:txBody>
      </p:sp>
      <p:sp>
        <p:nvSpPr>
          <p:cNvPr id="15" name="TextBox 14">
            <a:extLst>
              <a:ext uri="{FF2B5EF4-FFF2-40B4-BE49-F238E27FC236}">
                <a16:creationId xmlns:a16="http://schemas.microsoft.com/office/drawing/2014/main" id="{65636CF8-7D79-9E4A-8017-FC57D92416C7}"/>
              </a:ext>
            </a:extLst>
          </p:cNvPr>
          <p:cNvSpPr txBox="1"/>
          <p:nvPr/>
        </p:nvSpPr>
        <p:spPr>
          <a:xfrm>
            <a:off x="2940418" y="6248194"/>
            <a:ext cx="1972641" cy="369332"/>
          </a:xfrm>
          <a:prstGeom prst="rect">
            <a:avLst/>
          </a:prstGeom>
          <a:noFill/>
        </p:spPr>
        <p:txBody>
          <a:bodyPr wrap="square" rtlCol="0">
            <a:spAutoFit/>
          </a:bodyPr>
          <a:lstStyle/>
          <a:p>
            <a:r>
              <a:rPr lang="en-AU" dirty="0">
                <a:solidFill>
                  <a:schemeClr val="bg1"/>
                </a:solidFill>
              </a:rPr>
              <a:t>José Tapas Bar</a:t>
            </a:r>
          </a:p>
        </p:txBody>
      </p:sp>
    </p:spTree>
    <p:extLst>
      <p:ext uri="{BB962C8B-B14F-4D97-AF65-F5344CB8AC3E}">
        <p14:creationId xmlns:p14="http://schemas.microsoft.com/office/powerpoint/2010/main" val="525247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46745D-D9B8-C244-A90F-8B3E38B31AAB}"/>
              </a:ext>
            </a:extLst>
          </p:cNvPr>
          <p:cNvSpPr>
            <a:spLocks noGrp="1"/>
          </p:cNvSpPr>
          <p:nvPr>
            <p:ph type="title"/>
          </p:nvPr>
        </p:nvSpPr>
        <p:spPr>
          <a:xfrm>
            <a:off x="178905" y="206100"/>
            <a:ext cx="6902681" cy="1325563"/>
          </a:xfrm>
        </p:spPr>
        <p:txBody>
          <a:bodyPr/>
          <a:lstStyle/>
          <a:p>
            <a:r>
              <a:rPr lang="en-AU" dirty="0">
                <a:solidFill>
                  <a:schemeClr val="tx2"/>
                </a:solidFill>
              </a:rPr>
              <a:t>Example: Mo Diner, Momo, Sketch</a:t>
            </a:r>
            <a:br>
              <a:rPr lang="en-AU" dirty="0"/>
            </a:br>
            <a:r>
              <a:rPr lang="en-AU" sz="2500" dirty="0"/>
              <a:t>Multi Concept in the same part of Mayfair, London all with different target markets</a:t>
            </a:r>
          </a:p>
        </p:txBody>
      </p:sp>
      <p:pic>
        <p:nvPicPr>
          <p:cNvPr id="5" name="Picture 4">
            <a:extLst>
              <a:ext uri="{FF2B5EF4-FFF2-40B4-BE49-F238E27FC236}">
                <a16:creationId xmlns:a16="http://schemas.microsoft.com/office/drawing/2014/main" id="{6BDBA99D-070B-F64B-850F-D566ADE358D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73262" y="1888434"/>
            <a:ext cx="2838971" cy="2126975"/>
          </a:xfrm>
          <a:prstGeom prst="rect">
            <a:avLst/>
          </a:prstGeom>
        </p:spPr>
      </p:pic>
      <p:pic>
        <p:nvPicPr>
          <p:cNvPr id="6" name="Picture 5">
            <a:extLst>
              <a:ext uri="{FF2B5EF4-FFF2-40B4-BE49-F238E27FC236}">
                <a16:creationId xmlns:a16="http://schemas.microsoft.com/office/drawing/2014/main" id="{8B5CD945-FD0C-3C4A-8783-C27FDAB0EB5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371867" y="1888436"/>
            <a:ext cx="2662801" cy="2126974"/>
          </a:xfrm>
          <a:prstGeom prst="rect">
            <a:avLst/>
          </a:prstGeom>
        </p:spPr>
      </p:pic>
      <p:pic>
        <p:nvPicPr>
          <p:cNvPr id="7" name="Picture 6">
            <a:extLst>
              <a:ext uri="{FF2B5EF4-FFF2-40B4-BE49-F238E27FC236}">
                <a16:creationId xmlns:a16="http://schemas.microsoft.com/office/drawing/2014/main" id="{913DF547-BBCB-2E4E-A9E2-DD2430DDF5F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4139" y="1888434"/>
            <a:ext cx="3389489" cy="2126975"/>
          </a:xfrm>
          <a:prstGeom prst="rect">
            <a:avLst/>
          </a:prstGeom>
        </p:spPr>
      </p:pic>
      <p:sp>
        <p:nvSpPr>
          <p:cNvPr id="8" name="TextBox 7">
            <a:extLst>
              <a:ext uri="{FF2B5EF4-FFF2-40B4-BE49-F238E27FC236}">
                <a16:creationId xmlns:a16="http://schemas.microsoft.com/office/drawing/2014/main" id="{0B3CE40F-40FF-F54B-B0C2-7DC931E347E9}"/>
              </a:ext>
            </a:extLst>
          </p:cNvPr>
          <p:cNvSpPr txBox="1"/>
          <p:nvPr/>
        </p:nvSpPr>
        <p:spPr>
          <a:xfrm>
            <a:off x="0" y="1888434"/>
            <a:ext cx="1113181" cy="369332"/>
          </a:xfrm>
          <a:prstGeom prst="rect">
            <a:avLst/>
          </a:prstGeom>
          <a:noFill/>
        </p:spPr>
        <p:txBody>
          <a:bodyPr wrap="square" rtlCol="0">
            <a:spAutoFit/>
          </a:bodyPr>
          <a:lstStyle/>
          <a:p>
            <a:r>
              <a:rPr lang="en-AU" dirty="0">
                <a:solidFill>
                  <a:schemeClr val="bg1"/>
                </a:solidFill>
              </a:rPr>
              <a:t>Mo Diner</a:t>
            </a:r>
          </a:p>
        </p:txBody>
      </p:sp>
      <p:sp>
        <p:nvSpPr>
          <p:cNvPr id="9" name="TextBox 8">
            <a:extLst>
              <a:ext uri="{FF2B5EF4-FFF2-40B4-BE49-F238E27FC236}">
                <a16:creationId xmlns:a16="http://schemas.microsoft.com/office/drawing/2014/main" id="{A42C77DF-BADF-AA49-9EB3-B454AD7AD9D4}"/>
              </a:ext>
            </a:extLst>
          </p:cNvPr>
          <p:cNvSpPr txBox="1"/>
          <p:nvPr/>
        </p:nvSpPr>
        <p:spPr>
          <a:xfrm>
            <a:off x="4422598" y="3646077"/>
            <a:ext cx="940299" cy="369332"/>
          </a:xfrm>
          <a:prstGeom prst="rect">
            <a:avLst/>
          </a:prstGeom>
          <a:noFill/>
        </p:spPr>
        <p:txBody>
          <a:bodyPr wrap="square" rtlCol="0">
            <a:spAutoFit/>
          </a:bodyPr>
          <a:lstStyle/>
          <a:p>
            <a:r>
              <a:rPr lang="en-AU" dirty="0">
                <a:solidFill>
                  <a:schemeClr val="bg1"/>
                </a:solidFill>
              </a:rPr>
              <a:t>Momo</a:t>
            </a:r>
          </a:p>
        </p:txBody>
      </p:sp>
      <p:sp>
        <p:nvSpPr>
          <p:cNvPr id="10" name="TextBox 9">
            <a:extLst>
              <a:ext uri="{FF2B5EF4-FFF2-40B4-BE49-F238E27FC236}">
                <a16:creationId xmlns:a16="http://schemas.microsoft.com/office/drawing/2014/main" id="{2C4CA697-E300-6541-AA10-47011FF8F312}"/>
              </a:ext>
            </a:extLst>
          </p:cNvPr>
          <p:cNvSpPr txBox="1"/>
          <p:nvPr/>
        </p:nvSpPr>
        <p:spPr>
          <a:xfrm>
            <a:off x="7840041" y="1888434"/>
            <a:ext cx="936211" cy="369332"/>
          </a:xfrm>
          <a:prstGeom prst="rect">
            <a:avLst/>
          </a:prstGeom>
          <a:noFill/>
        </p:spPr>
        <p:txBody>
          <a:bodyPr wrap="square" rtlCol="0">
            <a:spAutoFit/>
          </a:bodyPr>
          <a:lstStyle/>
          <a:p>
            <a:r>
              <a:rPr lang="en-AU" dirty="0">
                <a:solidFill>
                  <a:schemeClr val="bg1"/>
                </a:solidFill>
              </a:rPr>
              <a:t>Sketch</a:t>
            </a:r>
          </a:p>
        </p:txBody>
      </p:sp>
      <p:pic>
        <p:nvPicPr>
          <p:cNvPr id="11" name="Picture 10">
            <a:extLst>
              <a:ext uri="{FF2B5EF4-FFF2-40B4-BE49-F238E27FC236}">
                <a16:creationId xmlns:a16="http://schemas.microsoft.com/office/drawing/2014/main" id="{E19F59A0-EE6F-FC4A-ADCC-CCC4C3906A1E}"/>
              </a:ext>
            </a:extLst>
          </p:cNvPr>
          <p:cNvPicPr>
            <a:picLocks noChangeAspect="1"/>
          </p:cNvPicPr>
          <p:nvPr/>
        </p:nvPicPr>
        <p:blipFill>
          <a:blip r:embed="rId6"/>
          <a:stretch>
            <a:fillRect/>
          </a:stretch>
        </p:blipFill>
        <p:spPr>
          <a:xfrm>
            <a:off x="24139" y="4093265"/>
            <a:ext cx="3389489" cy="2033693"/>
          </a:xfrm>
          <a:prstGeom prst="rect">
            <a:avLst/>
          </a:prstGeom>
        </p:spPr>
      </p:pic>
      <p:pic>
        <p:nvPicPr>
          <p:cNvPr id="12" name="Picture 11">
            <a:extLst>
              <a:ext uri="{FF2B5EF4-FFF2-40B4-BE49-F238E27FC236}">
                <a16:creationId xmlns:a16="http://schemas.microsoft.com/office/drawing/2014/main" id="{FB86F7C1-1E9B-1340-A8C0-58B47FFB17B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473262" y="4102167"/>
            <a:ext cx="2832440" cy="2033692"/>
          </a:xfrm>
          <a:prstGeom prst="rect">
            <a:avLst/>
          </a:prstGeom>
        </p:spPr>
      </p:pic>
      <p:pic>
        <p:nvPicPr>
          <p:cNvPr id="13" name="Picture 12">
            <a:extLst>
              <a:ext uri="{FF2B5EF4-FFF2-40B4-BE49-F238E27FC236}">
                <a16:creationId xmlns:a16="http://schemas.microsoft.com/office/drawing/2014/main" id="{29EE3449-B0A7-9F4C-9204-2FA023A2CCB1}"/>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6777673" y="4093265"/>
            <a:ext cx="1550792" cy="2032640"/>
          </a:xfrm>
          <a:prstGeom prst="rect">
            <a:avLst/>
          </a:prstGeom>
        </p:spPr>
      </p:pic>
      <p:sp>
        <p:nvSpPr>
          <p:cNvPr id="14" name="TextBox 13">
            <a:extLst>
              <a:ext uri="{FF2B5EF4-FFF2-40B4-BE49-F238E27FC236}">
                <a16:creationId xmlns:a16="http://schemas.microsoft.com/office/drawing/2014/main" id="{F062A1EE-89BC-C249-8561-AF7C6274BE2A}"/>
              </a:ext>
            </a:extLst>
          </p:cNvPr>
          <p:cNvSpPr txBox="1"/>
          <p:nvPr/>
        </p:nvSpPr>
        <p:spPr>
          <a:xfrm>
            <a:off x="2574237" y="6282568"/>
            <a:ext cx="4412974" cy="369332"/>
          </a:xfrm>
          <a:prstGeom prst="rect">
            <a:avLst/>
          </a:prstGeom>
          <a:noFill/>
        </p:spPr>
        <p:txBody>
          <a:bodyPr wrap="square" rtlCol="0">
            <a:spAutoFit/>
          </a:bodyPr>
          <a:lstStyle/>
          <a:p>
            <a:r>
              <a:rPr lang="en-AU" dirty="0"/>
              <a:t>Lower images are venue fronts</a:t>
            </a:r>
          </a:p>
        </p:txBody>
      </p:sp>
    </p:spTree>
    <p:extLst>
      <p:ext uri="{BB962C8B-B14F-4D97-AF65-F5344CB8AC3E}">
        <p14:creationId xmlns:p14="http://schemas.microsoft.com/office/powerpoint/2010/main" val="1314205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late of food on a table&#10;&#10;Description automatically generated">
            <a:extLst>
              <a:ext uri="{FF2B5EF4-FFF2-40B4-BE49-F238E27FC236}">
                <a16:creationId xmlns:a16="http://schemas.microsoft.com/office/drawing/2014/main" id="{2FD0206C-2FA6-CB44-AD24-13E52DC1D7C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724CD679-7405-4CD3-A92A-9469F279A5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6"/>
            <a:ext cx="4301692"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296B9A-1D05-7346-B139-FA2545A51E14}"/>
              </a:ext>
            </a:extLst>
          </p:cNvPr>
          <p:cNvSpPr>
            <a:spLocks noGrp="1"/>
          </p:cNvSpPr>
          <p:nvPr>
            <p:ph type="title"/>
          </p:nvPr>
        </p:nvSpPr>
        <p:spPr>
          <a:xfrm>
            <a:off x="446103" y="640263"/>
            <a:ext cx="3915950" cy="1344975"/>
          </a:xfrm>
        </p:spPr>
        <p:txBody>
          <a:bodyPr vert="horz" lIns="91440" tIns="45720" rIns="91440" bIns="45720" rtlCol="0" anchor="ctr">
            <a:normAutofit/>
          </a:bodyPr>
          <a:lstStyle/>
          <a:p>
            <a:pPr defTabSz="914400"/>
            <a:r>
              <a:rPr lang="en-US" sz="2700">
                <a:latin typeface="+mj-lt"/>
                <a:cs typeface="+mj-cs"/>
              </a:rPr>
              <a:t>Activity 2.5</a:t>
            </a:r>
            <a:br>
              <a:rPr lang="en-US" sz="2700" dirty="0">
                <a:latin typeface="+mj-lt"/>
                <a:cs typeface="+mj-cs"/>
              </a:rPr>
            </a:br>
            <a:r>
              <a:rPr lang="en-US" sz="2700" dirty="0">
                <a:latin typeface="+mj-lt"/>
                <a:cs typeface="+mj-cs"/>
              </a:rPr>
              <a:t>Complete a Competitor Demographic Analysis</a:t>
            </a:r>
          </a:p>
        </p:txBody>
      </p:sp>
      <p:sp>
        <p:nvSpPr>
          <p:cNvPr id="3" name="Text Placeholder 2">
            <a:extLst>
              <a:ext uri="{FF2B5EF4-FFF2-40B4-BE49-F238E27FC236}">
                <a16:creationId xmlns:a16="http://schemas.microsoft.com/office/drawing/2014/main" id="{2749B279-699C-D744-9FD8-65335ABEBCC0}"/>
              </a:ext>
            </a:extLst>
          </p:cNvPr>
          <p:cNvSpPr>
            <a:spLocks noGrp="1"/>
          </p:cNvSpPr>
          <p:nvPr>
            <p:ph type="body" sz="quarter" idx="10"/>
          </p:nvPr>
        </p:nvSpPr>
        <p:spPr>
          <a:xfrm>
            <a:off x="445582" y="2121763"/>
            <a:ext cx="3926618" cy="3773010"/>
          </a:xfrm>
        </p:spPr>
        <p:txBody>
          <a:bodyPr vert="horz" lIns="91440" tIns="45720" rIns="91440" bIns="45720" rtlCol="0">
            <a:normAutofit/>
          </a:bodyPr>
          <a:lstStyle/>
          <a:p>
            <a:pPr marL="0" indent="0" defTabSz="914400">
              <a:buNone/>
            </a:pPr>
            <a:r>
              <a:rPr lang="en-AU" dirty="0">
                <a:latin typeface="+mn-lt"/>
                <a:cs typeface="+mn-cs"/>
              </a:rPr>
              <a:t>Select a Restaurant Concept (Café, Thai restaurant etc.) in your neighbourhood.</a:t>
            </a:r>
          </a:p>
          <a:p>
            <a:pPr marL="0" indent="0" defTabSz="914400">
              <a:buNone/>
            </a:pPr>
            <a:endParaRPr lang="en-AU" dirty="0">
              <a:latin typeface="+mn-lt"/>
              <a:cs typeface="+mn-cs"/>
            </a:endParaRPr>
          </a:p>
          <a:p>
            <a:pPr marL="0" indent="0" defTabSz="914400">
              <a:buNone/>
            </a:pPr>
            <a:r>
              <a:rPr lang="en-AU" dirty="0">
                <a:latin typeface="+mn-lt"/>
                <a:cs typeface="+mn-cs"/>
              </a:rPr>
              <a:t>Complete the Competitor Demographic Analysis Template on Moodle and share your findings at the start of the next class.</a:t>
            </a:r>
            <a:endParaRPr lang="en-US" dirty="0">
              <a:latin typeface="+mn-lt"/>
              <a:cs typeface="+mn-cs"/>
            </a:endParaRPr>
          </a:p>
          <a:p>
            <a:pPr marL="0" indent="0" defTabSz="914400">
              <a:buNone/>
            </a:pPr>
            <a:endParaRPr lang="en-AU" dirty="0">
              <a:latin typeface="+mn-lt"/>
              <a:cs typeface="+mn-cs"/>
            </a:endParaRPr>
          </a:p>
        </p:txBody>
      </p:sp>
      <p:pic>
        <p:nvPicPr>
          <p:cNvPr id="8" name="Picture 7">
            <a:extLst>
              <a:ext uri="{FF2B5EF4-FFF2-40B4-BE49-F238E27FC236}">
                <a16:creationId xmlns:a16="http://schemas.microsoft.com/office/drawing/2014/main" id="{BF31DBCD-4715-0840-B211-3B91B41CEEA0}"/>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35166"/>
            <a:ext cx="2375452" cy="646330"/>
          </a:xfrm>
          <a:prstGeom prst="rect">
            <a:avLst/>
          </a:prstGeom>
        </p:spPr>
      </p:pic>
    </p:spTree>
    <p:extLst>
      <p:ext uri="{BB962C8B-B14F-4D97-AF65-F5344CB8AC3E}">
        <p14:creationId xmlns:p14="http://schemas.microsoft.com/office/powerpoint/2010/main" val="4004920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4889" y="103868"/>
            <a:ext cx="4040626" cy="1325563"/>
          </a:xfrm>
        </p:spPr>
        <p:txBody>
          <a:bodyPr vert="horz" lIns="91440" tIns="45720" rIns="91440" bIns="45720" rtlCol="0" anchor="ctr">
            <a:normAutofit/>
          </a:bodyPr>
          <a:lstStyle/>
          <a:p>
            <a:r>
              <a:rPr lang="en-US" dirty="0"/>
              <a:t>Sources</a:t>
            </a:r>
          </a:p>
        </p:txBody>
      </p:sp>
      <p:sp>
        <p:nvSpPr>
          <p:cNvPr id="3" name="Content Placeholder 2"/>
          <p:cNvSpPr>
            <a:spLocks noGrp="1"/>
          </p:cNvSpPr>
          <p:nvPr>
            <p:ph type="body" sz="quarter" idx="4294967295"/>
          </p:nvPr>
        </p:nvSpPr>
        <p:spPr>
          <a:xfrm>
            <a:off x="130629" y="1656147"/>
            <a:ext cx="5047013" cy="4863406"/>
          </a:xfrm>
        </p:spPr>
        <p:txBody>
          <a:bodyPr vert="horz" lIns="91440" tIns="45720" rIns="91440" bIns="45720" rtlCol="0">
            <a:noAutofit/>
          </a:bodyPr>
          <a:lstStyle/>
          <a:p>
            <a:r>
              <a:rPr lang="en-US" sz="1200" dirty="0"/>
              <a:t>Andrews, A. (2018, October 31). Restaurant Target Market: Find and Understand your USP, </a:t>
            </a:r>
            <a:r>
              <a:rPr lang="en-US" sz="1200" i="1" dirty="0"/>
              <a:t>Eat</a:t>
            </a:r>
            <a:r>
              <a:rPr lang="en-US" sz="1200" dirty="0"/>
              <a:t>. Retrieved from </a:t>
            </a:r>
            <a:r>
              <a:rPr lang="en-AU" sz="1200" dirty="0">
                <a:hlinkClick r:id="rId3"/>
              </a:rPr>
              <a:t>https://restaurant.eatapp.co/blog/target-market-restaurants</a:t>
            </a:r>
            <a:endParaRPr lang="en-US" sz="1200" dirty="0"/>
          </a:p>
          <a:p>
            <a:r>
              <a:rPr lang="en-US" sz="1200" dirty="0"/>
              <a:t>Higuera, V. &amp; </a:t>
            </a:r>
            <a:r>
              <a:rPr lang="en-US" sz="1200" dirty="0" err="1"/>
              <a:t>Shoenberger</a:t>
            </a:r>
            <a:r>
              <a:rPr lang="en-US" sz="1200" dirty="0"/>
              <a:t>, E. (2019, February 12). Seasonal Factors Affecting the Restaurant Industry. Retrieved from </a:t>
            </a:r>
            <a:r>
              <a:rPr lang="en-US" sz="1200" dirty="0">
                <a:hlinkClick r:id="rId4"/>
              </a:rPr>
              <a:t>https://smallbusiness.chron.com/seasonal-factors-affecting-restaurant-industry-31192.html</a:t>
            </a:r>
            <a:endParaRPr lang="en-US" sz="1200" dirty="0"/>
          </a:p>
          <a:p>
            <a:r>
              <a:rPr lang="en-US" sz="1200" dirty="0"/>
              <a:t>Target The Market of Your Restaurant (</a:t>
            </a:r>
            <a:r>
              <a:rPr lang="en-US" sz="1200" dirty="0" err="1"/>
              <a:t>n.d</a:t>
            </a:r>
            <a:r>
              <a:rPr lang="en-US" sz="1200" dirty="0"/>
              <a:t>). </a:t>
            </a:r>
            <a:r>
              <a:rPr lang="en-US" sz="1200" i="1" dirty="0" err="1"/>
              <a:t>RestoHub</a:t>
            </a:r>
            <a:r>
              <a:rPr lang="en-US" sz="1200" dirty="0"/>
              <a:t>. Retrieved from </a:t>
            </a:r>
            <a:r>
              <a:rPr lang="en-AU" sz="1200" dirty="0">
                <a:hlinkClick r:id="rId5"/>
              </a:rPr>
              <a:t>https://www.restohub.org/operations/planning/defining-your-restaurant-target-market/</a:t>
            </a:r>
            <a:endParaRPr lang="en-US" sz="1200" dirty="0"/>
          </a:p>
          <a:p>
            <a:endParaRPr lang="en-US" sz="1200" dirty="0"/>
          </a:p>
          <a:p>
            <a:r>
              <a:rPr lang="en-US" sz="1200" dirty="0"/>
              <a:t>Walker, J. R. (2017). The restaurant : from concept to operation. [Book] (8th ed.). John Wiley </a:t>
            </a:r>
          </a:p>
          <a:p>
            <a:r>
              <a:rPr lang="en-US" sz="1200" dirty="0"/>
              <a:t>Walker, J. R. (2014). The restaurant : from concept to operation. [Book] (7th ed.). John Wiley </a:t>
            </a:r>
          </a:p>
        </p:txBody>
      </p:sp>
      <p:pic>
        <p:nvPicPr>
          <p:cNvPr id="4" name="Picture 1" descr="BBM.jpg"/>
          <p:cNvPicPr>
            <a:picLocks noChangeAspect="1"/>
          </p:cNvPicPr>
          <p:nvPr/>
        </p:nvPicPr>
        <p:blipFill rotWithShape="1">
          <a:blip r:embed="rId6" cstate="email">
            <a:extLst>
              <a:ext uri="{28A0092B-C50C-407E-A947-70E740481C1C}">
                <a14:useLocalDpi xmlns:a14="http://schemas.microsoft.com/office/drawing/2010/main"/>
              </a:ext>
            </a:extLst>
          </a:blip>
          <a:srcRect r="-2" b="-2"/>
          <a:stretch/>
        </p:blipFill>
        <p:spPr bwMode="auto">
          <a:xfrm>
            <a:off x="4965970" y="1295416"/>
            <a:ext cx="4178030" cy="5562584"/>
          </a:xfrm>
          <a:custGeom>
            <a:avLst/>
            <a:gdLst>
              <a:gd name="connsiteX0" fmla="*/ 3374687 w 5570706"/>
              <a:gd name="connsiteY0" fmla="*/ 0 h 5562584"/>
              <a:gd name="connsiteX1" fmla="*/ 5521301 w 5570706"/>
              <a:gd name="connsiteY1" fmla="*/ 770615 h 5562584"/>
              <a:gd name="connsiteX2" fmla="*/ 5570706 w 5570706"/>
              <a:gd name="connsiteY2" fmla="*/ 815517 h 5562584"/>
              <a:gd name="connsiteX3" fmla="*/ 5570706 w 5570706"/>
              <a:gd name="connsiteY3" fmla="*/ 5562584 h 5562584"/>
              <a:gd name="connsiteX4" fmla="*/ 808135 w 5570706"/>
              <a:gd name="connsiteY4" fmla="*/ 5562584 h 5562584"/>
              <a:gd name="connsiteX5" fmla="*/ 770615 w 5570706"/>
              <a:gd name="connsiteY5" fmla="*/ 5521302 h 5562584"/>
              <a:gd name="connsiteX6" fmla="*/ 0 w 5570706"/>
              <a:gd name="connsiteY6" fmla="*/ 3374687 h 5562584"/>
              <a:gd name="connsiteX7" fmla="*/ 3374687 w 5570706"/>
              <a:gd name="connsiteY7" fmla="*/ 0 h 556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Oval 8">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2588" y="1656147"/>
            <a:ext cx="409575"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Arc 10">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01054" y="587516"/>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507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0" dirty="0"/>
              <a:t>Thank you</a:t>
            </a:r>
            <a:br>
              <a:rPr lang="en-US" b="0" dirty="0"/>
            </a:br>
            <a:r>
              <a:rPr lang="en-US" b="0" dirty="0"/>
              <a:t>What questions do you have?...</a:t>
            </a:r>
          </a:p>
        </p:txBody>
      </p:sp>
      <p:sp>
        <p:nvSpPr>
          <p:cNvPr id="3" name="Title 1"/>
          <p:cNvSpPr txBox="1">
            <a:spLocks/>
          </p:cNvSpPr>
          <p:nvPr/>
        </p:nvSpPr>
        <p:spPr>
          <a:xfrm>
            <a:off x="631508" y="529526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a:lstStyle>
          <a:p>
            <a:pPr algn="ctr"/>
            <a:endParaRPr lang="en-US" sz="3000" b="0" dirty="0"/>
          </a:p>
        </p:txBody>
      </p:sp>
      <p:sp>
        <p:nvSpPr>
          <p:cNvPr id="4" name="Rectangle 3">
            <a:extLst>
              <a:ext uri="{FF2B5EF4-FFF2-40B4-BE49-F238E27FC236}">
                <a16:creationId xmlns:a16="http://schemas.microsoft.com/office/drawing/2014/main" id="{FD6B752A-7305-D24E-B4C7-B6A16E11ACEA}"/>
              </a:ext>
            </a:extLst>
          </p:cNvPr>
          <p:cNvSpPr/>
          <p:nvPr/>
        </p:nvSpPr>
        <p:spPr>
          <a:xfrm>
            <a:off x="1927655" y="5380672"/>
            <a:ext cx="5869458" cy="1477328"/>
          </a:xfrm>
          <a:prstGeom prst="rect">
            <a:avLst/>
          </a:prstGeom>
        </p:spPr>
        <p:txBody>
          <a:bodyPr wrap="square">
            <a:spAutoFit/>
          </a:bodyPr>
          <a:lstStyle/>
          <a:p>
            <a:pPr algn="ctr"/>
            <a:r>
              <a:rPr lang="en-AU" sz="1000" dirty="0">
                <a:solidFill>
                  <a:schemeClr val="bg1"/>
                </a:solidFill>
                <a:latin typeface="Arial" panose="020B0604020202020204" pitchFamily="34" charset="0"/>
                <a:ea typeface="Calibri"/>
                <a:cs typeface="Arial" panose="020B0604020202020204" pitchFamily="34" charset="0"/>
              </a:rPr>
              <a:t>COMMONWEALTH OF AUSTRALIA</a:t>
            </a:r>
          </a:p>
          <a:p>
            <a:pPr algn="ctr"/>
            <a:r>
              <a:rPr lang="en-AU" sz="1000" dirty="0">
                <a:solidFill>
                  <a:schemeClr val="bg1"/>
                </a:solidFill>
                <a:latin typeface="Arial" panose="020B0604020202020204" pitchFamily="34" charset="0"/>
                <a:ea typeface="Calibri"/>
                <a:cs typeface="Arial" panose="020B0604020202020204" pitchFamily="34" charset="0"/>
              </a:rPr>
              <a:t>Copyright Regulations 1969</a:t>
            </a:r>
          </a:p>
          <a:p>
            <a:pPr algn="ctr"/>
            <a:r>
              <a:rPr lang="en-AU" sz="1000" dirty="0">
                <a:solidFill>
                  <a:schemeClr val="bg1"/>
                </a:solidFill>
                <a:latin typeface="Arial" panose="020B0604020202020204" pitchFamily="34" charset="0"/>
                <a:ea typeface="Calibri"/>
                <a:cs typeface="Arial" panose="020B0604020202020204" pitchFamily="34" charset="0"/>
              </a:rPr>
              <a:t>WARNING</a:t>
            </a:r>
          </a:p>
          <a:p>
            <a:pPr algn="ctr"/>
            <a:r>
              <a:rPr lang="en-AU" sz="1000" dirty="0">
                <a:solidFill>
                  <a:schemeClr val="bg1"/>
                </a:solidFill>
                <a:latin typeface="Arial" panose="020B0604020202020204" pitchFamily="34" charset="0"/>
                <a:ea typeface="Calibri"/>
                <a:cs typeface="Arial" panose="020B0604020202020204" pitchFamily="34" charset="0"/>
              </a:rPr>
              <a:t>This material has been reproduced and communicated to you by or on behalf of International College of Management, Sydney pursuant to Part VB of the Copyright Act 1968 (the Act).</a:t>
            </a:r>
          </a:p>
          <a:p>
            <a:pPr algn="ctr"/>
            <a:r>
              <a:rPr lang="en-AU" sz="1000" dirty="0">
                <a:solidFill>
                  <a:schemeClr val="bg1"/>
                </a:solidFill>
                <a:latin typeface="Arial" panose="020B0604020202020204" pitchFamily="34" charset="0"/>
                <a:ea typeface="Calibri"/>
                <a:cs typeface="Arial" panose="020B0604020202020204" pitchFamily="34" charset="0"/>
              </a:rPr>
              <a:t>The material in this communication may be subject to copyright under the Act. Any further reproduction or communication of this material by you may be the subject of copyright protection under the Act.</a:t>
            </a:r>
          </a:p>
          <a:p>
            <a:pPr algn="ctr"/>
            <a:r>
              <a:rPr lang="en-AU" sz="1000" dirty="0">
                <a:solidFill>
                  <a:schemeClr val="bg1"/>
                </a:solidFill>
                <a:latin typeface="Arial" panose="020B0604020202020204" pitchFamily="34" charset="0"/>
                <a:ea typeface="Calibri"/>
                <a:cs typeface="Arial" panose="020B0604020202020204" pitchFamily="34" charset="0"/>
              </a:rPr>
              <a:t>Do not remove this notice.</a:t>
            </a:r>
          </a:p>
        </p:txBody>
      </p:sp>
    </p:spTree>
    <p:extLst>
      <p:ext uri="{BB962C8B-B14F-4D97-AF65-F5344CB8AC3E}">
        <p14:creationId xmlns:p14="http://schemas.microsoft.com/office/powerpoint/2010/main" val="3303861630"/>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56A526470D2542940F31256110AA09" ma:contentTypeVersion="2" ma:contentTypeDescription="Create a new document." ma:contentTypeScope="" ma:versionID="04bbd759d20b8f26dca387ef5a33957e">
  <xsd:schema xmlns:xsd="http://www.w3.org/2001/XMLSchema" xmlns:xs="http://www.w3.org/2001/XMLSchema" xmlns:p="http://schemas.microsoft.com/office/2006/metadata/properties" xmlns:ns2="a338dfcc-dbb0-4b4e-9605-5ddebb6f465d" targetNamespace="http://schemas.microsoft.com/office/2006/metadata/properties" ma:root="true" ma:fieldsID="18dc7c8584c5a1bc680a4e13bbaf8b5e" ns2:_="">
    <xsd:import namespace="a338dfcc-dbb0-4b4e-9605-5ddebb6f465d"/>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38dfcc-dbb0-4b4e-9605-5ddebb6f46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621D074-0864-4C12-87F6-6D22E58D8E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38dfcc-dbb0-4b4e-9605-5ddebb6f4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E02B31-F34B-4E18-8C84-0623F31763EB}">
  <ds:schemaRefs>
    <ds:schemaRef ds:uri="http://schemas.microsoft.com/sharepoint/v3/contenttype/forms"/>
  </ds:schemaRefs>
</ds:datastoreItem>
</file>

<file path=customXml/itemProps3.xml><?xml version="1.0" encoding="utf-8"?>
<ds:datastoreItem xmlns:ds="http://schemas.openxmlformats.org/officeDocument/2006/customXml" ds:itemID="{28324C9D-A4D4-4EA5-B76C-8491F2658EB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431</TotalTime>
  <Words>1471</Words>
  <Application>Microsoft Macintosh PowerPoint</Application>
  <PresentationFormat>On-screen Show (4:3)</PresentationFormat>
  <Paragraphs>182</Paragraphs>
  <Slides>24</Slides>
  <Notes>7</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24</vt:i4>
      </vt:variant>
    </vt:vector>
  </HeadingPairs>
  <TitlesOfParts>
    <vt:vector size="32" baseType="lpstr">
      <vt:lpstr>Arial</vt:lpstr>
      <vt:lpstr>Calibri</vt:lpstr>
      <vt:lpstr>Calibri Light</vt:lpstr>
      <vt:lpstr>1_Custom Design</vt:lpstr>
      <vt:lpstr>2_Custom Design</vt:lpstr>
      <vt:lpstr>3_Custom Design</vt:lpstr>
      <vt:lpstr>5_Custom Design</vt:lpstr>
      <vt:lpstr>Custom Design</vt:lpstr>
      <vt:lpstr>PowerPoint Presentation</vt:lpstr>
      <vt:lpstr>International Restaurant Concepts  Target Markets and Service</vt:lpstr>
      <vt:lpstr>Your Restaurant Adventures…</vt:lpstr>
      <vt:lpstr> Weekly Content</vt:lpstr>
      <vt:lpstr> Pre-Class Activity 2.1 Reflect… </vt:lpstr>
      <vt:lpstr>Restaurant Target Market   What’s the USP? </vt:lpstr>
      <vt:lpstr>PowerPoint Presentation</vt:lpstr>
      <vt:lpstr>Exploring Target Market(s)</vt:lpstr>
      <vt:lpstr>Pearls of Wisdom  “A Tale of Two Restaurants”  with John Ogier</vt:lpstr>
      <vt:lpstr>Age/ Generations</vt:lpstr>
      <vt:lpstr>Age/ Generations</vt:lpstr>
      <vt:lpstr>But, also consider…</vt:lpstr>
      <vt:lpstr>Visit the Competition…</vt:lpstr>
      <vt:lpstr>The Challenge</vt:lpstr>
      <vt:lpstr>Tourists and Seasonality</vt:lpstr>
      <vt:lpstr>Combating Seasonal Changes and Changes in Demographics</vt:lpstr>
      <vt:lpstr>Examples  in Manly  Summer vs Winter</vt:lpstr>
      <vt:lpstr>Activity 2.4</vt:lpstr>
      <vt:lpstr>Example: Chica Bonita Manly and CBD</vt:lpstr>
      <vt:lpstr>Jose Pizzaro, London Multi Concept- 2 venues on the same street Differences in design and menus</vt:lpstr>
      <vt:lpstr>Example: Mo Diner, Momo, Sketch Multi Concept in the same part of Mayfair, London all with different target markets</vt:lpstr>
      <vt:lpstr>Activity 2.5 Complete a Competitor Demographic Analysis</vt:lpstr>
      <vt:lpstr>Sources</vt:lpstr>
      <vt:lpstr>Thank you What questions do you have?...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Nassima Kennedy</dc:creator>
  <cp:lastModifiedBy>Nassima Kennedy</cp:lastModifiedBy>
  <cp:revision>7</cp:revision>
  <dcterms:created xsi:type="dcterms:W3CDTF">2020-09-20T21:56:25Z</dcterms:created>
  <dcterms:modified xsi:type="dcterms:W3CDTF">2021-09-09T02:54:45Z</dcterms:modified>
</cp:coreProperties>
</file>